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1"/>
  </p:notesMasterIdLst>
  <p:handoutMasterIdLst>
    <p:handoutMasterId r:id="rId62"/>
  </p:handoutMasterIdLst>
  <p:sldIdLst>
    <p:sldId id="1928" r:id="rId11"/>
    <p:sldId id="1719" r:id="rId12"/>
    <p:sldId id="1939" r:id="rId13"/>
    <p:sldId id="8705" r:id="rId14"/>
    <p:sldId id="1895" r:id="rId15"/>
    <p:sldId id="1837" r:id="rId16"/>
    <p:sldId id="1839" r:id="rId17"/>
    <p:sldId id="1892" r:id="rId18"/>
    <p:sldId id="1897" r:id="rId19"/>
    <p:sldId id="1898" r:id="rId20"/>
    <p:sldId id="1899" r:id="rId21"/>
    <p:sldId id="1893" r:id="rId22"/>
    <p:sldId id="1884" r:id="rId23"/>
    <p:sldId id="1869" r:id="rId24"/>
    <p:sldId id="1900" r:id="rId25"/>
    <p:sldId id="9955" r:id="rId26"/>
    <p:sldId id="9886" r:id="rId27"/>
    <p:sldId id="9885" r:id="rId28"/>
    <p:sldId id="9952" r:id="rId29"/>
    <p:sldId id="9917" r:id="rId30"/>
    <p:sldId id="1880" r:id="rId31"/>
    <p:sldId id="9954" r:id="rId32"/>
    <p:sldId id="1231" r:id="rId33"/>
    <p:sldId id="1242" r:id="rId34"/>
    <p:sldId id="1232" r:id="rId35"/>
    <p:sldId id="9895" r:id="rId36"/>
    <p:sldId id="9894" r:id="rId37"/>
    <p:sldId id="1229" r:id="rId38"/>
    <p:sldId id="9924" r:id="rId39"/>
    <p:sldId id="9918" r:id="rId40"/>
    <p:sldId id="9927" r:id="rId41"/>
    <p:sldId id="9905" r:id="rId42"/>
    <p:sldId id="9999" r:id="rId43"/>
    <p:sldId id="10010" r:id="rId44"/>
    <p:sldId id="9898" r:id="rId45"/>
    <p:sldId id="10000" r:id="rId46"/>
    <p:sldId id="10001" r:id="rId47"/>
    <p:sldId id="10002" r:id="rId48"/>
    <p:sldId id="10012" r:id="rId49"/>
    <p:sldId id="9970" r:id="rId50"/>
    <p:sldId id="9983" r:id="rId51"/>
    <p:sldId id="10017" r:id="rId52"/>
    <p:sldId id="9984" r:id="rId53"/>
    <p:sldId id="9934" r:id="rId54"/>
    <p:sldId id="9904" r:id="rId55"/>
    <p:sldId id="9957" r:id="rId56"/>
    <p:sldId id="9958" r:id="rId57"/>
    <p:sldId id="9929" r:id="rId58"/>
    <p:sldId id="1901" r:id="rId59"/>
    <p:sldId id="1509"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DFF61D-71AF-4E7E-9A5C-6367A28F4B72}" v="59" dt="2019-07-14T16:41:53.612"/>
    <p1510:client id="{DDE0CB4E-8AE2-433B-BE85-4C2B4843A8D1}" v="31" vWet="32" dt="2019-07-13T17:25:47.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968" autoAdjust="0"/>
  </p:normalViewPr>
  <p:slideViewPr>
    <p:cSldViewPr>
      <p:cViewPr varScale="1">
        <p:scale>
          <a:sx n="99" d="100"/>
          <a:sy n="99" d="100"/>
        </p:scale>
        <p:origin x="453" y="5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1-26T07:36:07.665" idx="2">
    <p:pos x="5339" y="1276"/>
    <p:text>There is a confidence associated with it also, need to check that</p:text>
    <p:extLst>
      <p:ext uri="{C676402C-5697-4E1C-873F-D02D1690AC5C}">
        <p15:threadingInfo xmlns:p15="http://schemas.microsoft.com/office/powerpoint/2012/main" timeZoneBias="480"/>
      </p:ext>
    </p:extLst>
  </p:cm>
  <p:cm authorId="4" dt="2019-01-26T07:36:26.529" idx="3">
    <p:pos x="10" y="10"/>
    <p:text>Also, we should have some examples of where HLL is a useful approach. For example, probably bad for dinancial calculations, but useful for web ussage trand behavior</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D0A5F-6E75-4C59-8F0E-3D7D9ED1353B}" type="doc">
      <dgm:prSet loTypeId="urn:microsoft.com/office/officeart/2005/8/layout/cycle1" loCatId="cycle" qsTypeId="urn:microsoft.com/office/officeart/2005/8/quickstyle/simple5" qsCatId="simple" csTypeId="urn:microsoft.com/office/officeart/2005/8/colors/accent0_1" csCatId="mainScheme" phldr="1"/>
      <dgm:spPr/>
      <dgm:t>
        <a:bodyPr/>
        <a:lstStyle/>
        <a:p>
          <a:endParaRPr lang="en-US"/>
        </a:p>
      </dgm:t>
    </dgm:pt>
    <dgm:pt modelId="{99BFFFA7-FFD4-4258-B372-1B837F149DA7}">
      <dgm:prSet phldrT="[Text]"/>
      <dgm:spPr/>
      <dgm:t>
        <a:bodyPr/>
        <a:lstStyle/>
        <a:p>
          <a:r>
            <a:rPr lang="en-US"/>
            <a:t>Monitor</a:t>
          </a:r>
        </a:p>
      </dgm:t>
    </dgm:pt>
    <dgm:pt modelId="{0DE1A0E0-8AA2-4835-AAF8-D88A7996C9D5}" type="parTrans" cxnId="{F7D53C55-5AC9-4FC7-80E1-D48F118C4DBD}">
      <dgm:prSet/>
      <dgm:spPr/>
      <dgm:t>
        <a:bodyPr/>
        <a:lstStyle/>
        <a:p>
          <a:endParaRPr lang="en-US"/>
        </a:p>
      </dgm:t>
    </dgm:pt>
    <dgm:pt modelId="{C2673778-150A-4344-A489-E14B8455449A}" type="sibTrans" cxnId="{F7D53C55-5AC9-4FC7-80E1-D48F118C4DBD}">
      <dgm:prSet/>
      <dgm:spPr/>
      <dgm:t>
        <a:bodyPr/>
        <a:lstStyle/>
        <a:p>
          <a:endParaRPr lang="en-US"/>
        </a:p>
      </dgm:t>
    </dgm:pt>
    <dgm:pt modelId="{F799345E-715F-4CFB-A37E-E7D2DF3BCDB3}">
      <dgm:prSet phldrT="[Text]"/>
      <dgm:spPr/>
      <dgm:t>
        <a:bodyPr/>
        <a:lstStyle/>
        <a:p>
          <a:r>
            <a:rPr lang="en-US"/>
            <a:t>Analyze</a:t>
          </a:r>
        </a:p>
      </dgm:t>
    </dgm:pt>
    <dgm:pt modelId="{E6857C23-6C19-4E72-B0BF-E641819AF4E9}" type="parTrans" cxnId="{A10B0625-4182-4DD2-808D-1E31DA7D96E4}">
      <dgm:prSet/>
      <dgm:spPr/>
      <dgm:t>
        <a:bodyPr/>
        <a:lstStyle/>
        <a:p>
          <a:endParaRPr lang="en-US"/>
        </a:p>
      </dgm:t>
    </dgm:pt>
    <dgm:pt modelId="{62A02947-2D37-4525-A2B3-B964CA776E60}" type="sibTrans" cxnId="{A10B0625-4182-4DD2-808D-1E31DA7D96E4}">
      <dgm:prSet/>
      <dgm:spPr/>
      <dgm:t>
        <a:bodyPr/>
        <a:lstStyle/>
        <a:p>
          <a:endParaRPr lang="en-US"/>
        </a:p>
      </dgm:t>
    </dgm:pt>
    <dgm:pt modelId="{F046841E-8B79-4A35-AACF-77ADD63ADC3A}">
      <dgm:prSet phldrT="[Text]"/>
      <dgm:spPr/>
      <dgm:t>
        <a:bodyPr/>
        <a:lstStyle/>
        <a:p>
          <a:r>
            <a:rPr lang="en-US"/>
            <a:t>Configure</a:t>
          </a:r>
        </a:p>
      </dgm:t>
    </dgm:pt>
    <dgm:pt modelId="{AFCDB459-8B93-4266-AFEB-568BEE0B063C}" type="parTrans" cxnId="{FA82C070-B645-4B69-BEFD-E842BA994F31}">
      <dgm:prSet/>
      <dgm:spPr/>
      <dgm:t>
        <a:bodyPr/>
        <a:lstStyle/>
        <a:p>
          <a:endParaRPr lang="en-US"/>
        </a:p>
      </dgm:t>
    </dgm:pt>
    <dgm:pt modelId="{E8B5D719-28A0-4E4C-B4B1-1D2C5283C99C}" type="sibTrans" cxnId="{FA82C070-B645-4B69-BEFD-E842BA994F31}">
      <dgm:prSet/>
      <dgm:spPr/>
      <dgm:t>
        <a:bodyPr/>
        <a:lstStyle/>
        <a:p>
          <a:endParaRPr lang="en-US"/>
        </a:p>
      </dgm:t>
    </dgm:pt>
    <dgm:pt modelId="{F3EA07C3-3E3E-4757-846B-74649FAADD64}" type="pres">
      <dgm:prSet presAssocID="{4A7D0A5F-6E75-4C59-8F0E-3D7D9ED1353B}" presName="cycle" presStyleCnt="0">
        <dgm:presLayoutVars>
          <dgm:dir/>
          <dgm:resizeHandles val="exact"/>
        </dgm:presLayoutVars>
      </dgm:prSet>
      <dgm:spPr/>
    </dgm:pt>
    <dgm:pt modelId="{AF63D857-3EF3-4252-8719-5A3B2990B4BD}" type="pres">
      <dgm:prSet presAssocID="{99BFFFA7-FFD4-4258-B372-1B837F149DA7}" presName="dummy" presStyleCnt="0"/>
      <dgm:spPr/>
    </dgm:pt>
    <dgm:pt modelId="{E204B622-A0BD-45A9-9358-C91A7F8828C1}" type="pres">
      <dgm:prSet presAssocID="{99BFFFA7-FFD4-4258-B372-1B837F149DA7}" presName="node" presStyleLbl="revTx" presStyleIdx="0" presStyleCnt="3">
        <dgm:presLayoutVars>
          <dgm:bulletEnabled val="1"/>
        </dgm:presLayoutVars>
      </dgm:prSet>
      <dgm:spPr/>
    </dgm:pt>
    <dgm:pt modelId="{9C56F298-092F-4BE3-83CD-30925AB268D6}" type="pres">
      <dgm:prSet presAssocID="{C2673778-150A-4344-A489-E14B8455449A}" presName="sibTrans" presStyleLbl="node1" presStyleIdx="0" presStyleCnt="3"/>
      <dgm:spPr/>
    </dgm:pt>
    <dgm:pt modelId="{633911BD-01D9-4F17-BF72-55BA5C76E9FB}" type="pres">
      <dgm:prSet presAssocID="{F799345E-715F-4CFB-A37E-E7D2DF3BCDB3}" presName="dummy" presStyleCnt="0"/>
      <dgm:spPr/>
    </dgm:pt>
    <dgm:pt modelId="{412FF657-5C33-48FA-90BC-8F0378DE070D}" type="pres">
      <dgm:prSet presAssocID="{F799345E-715F-4CFB-A37E-E7D2DF3BCDB3}" presName="node" presStyleLbl="revTx" presStyleIdx="1" presStyleCnt="3">
        <dgm:presLayoutVars>
          <dgm:bulletEnabled val="1"/>
        </dgm:presLayoutVars>
      </dgm:prSet>
      <dgm:spPr/>
    </dgm:pt>
    <dgm:pt modelId="{42D0D954-E779-48EA-B56B-4D6E5F31942F}" type="pres">
      <dgm:prSet presAssocID="{62A02947-2D37-4525-A2B3-B964CA776E60}" presName="sibTrans" presStyleLbl="node1" presStyleIdx="1" presStyleCnt="3"/>
      <dgm:spPr/>
    </dgm:pt>
    <dgm:pt modelId="{0D86A525-A2A0-40F2-BD49-DF76DF478BFD}" type="pres">
      <dgm:prSet presAssocID="{F046841E-8B79-4A35-AACF-77ADD63ADC3A}" presName="dummy" presStyleCnt="0"/>
      <dgm:spPr/>
    </dgm:pt>
    <dgm:pt modelId="{87C2D4C1-5801-40DA-B137-90EF0CB68875}" type="pres">
      <dgm:prSet presAssocID="{F046841E-8B79-4A35-AACF-77ADD63ADC3A}" presName="node" presStyleLbl="revTx" presStyleIdx="2" presStyleCnt="3">
        <dgm:presLayoutVars>
          <dgm:bulletEnabled val="1"/>
        </dgm:presLayoutVars>
      </dgm:prSet>
      <dgm:spPr/>
    </dgm:pt>
    <dgm:pt modelId="{F558E049-11E4-4083-B86A-621F3A618293}" type="pres">
      <dgm:prSet presAssocID="{E8B5D719-28A0-4E4C-B4B1-1D2C5283C99C}" presName="sibTrans" presStyleLbl="node1" presStyleIdx="2" presStyleCnt="3"/>
      <dgm:spPr/>
    </dgm:pt>
  </dgm:ptLst>
  <dgm:cxnLst>
    <dgm:cxn modelId="{3B019A10-BA2F-40B6-910D-221B79D47FBD}" type="presOf" srcId="{E8B5D719-28A0-4E4C-B4B1-1D2C5283C99C}" destId="{F558E049-11E4-4083-B86A-621F3A618293}" srcOrd="0" destOrd="0" presId="urn:microsoft.com/office/officeart/2005/8/layout/cycle1"/>
    <dgm:cxn modelId="{A10B0625-4182-4DD2-808D-1E31DA7D96E4}" srcId="{4A7D0A5F-6E75-4C59-8F0E-3D7D9ED1353B}" destId="{F799345E-715F-4CFB-A37E-E7D2DF3BCDB3}" srcOrd="1" destOrd="0" parTransId="{E6857C23-6C19-4E72-B0BF-E641819AF4E9}" sibTransId="{62A02947-2D37-4525-A2B3-B964CA776E60}"/>
    <dgm:cxn modelId="{5A57FB27-7580-4D6D-9673-86B499B7FD73}" type="presOf" srcId="{F046841E-8B79-4A35-AACF-77ADD63ADC3A}" destId="{87C2D4C1-5801-40DA-B137-90EF0CB68875}" srcOrd="0" destOrd="0" presId="urn:microsoft.com/office/officeart/2005/8/layout/cycle1"/>
    <dgm:cxn modelId="{FA82C070-B645-4B69-BEFD-E842BA994F31}" srcId="{4A7D0A5F-6E75-4C59-8F0E-3D7D9ED1353B}" destId="{F046841E-8B79-4A35-AACF-77ADD63ADC3A}" srcOrd="2" destOrd="0" parTransId="{AFCDB459-8B93-4266-AFEB-568BEE0B063C}" sibTransId="{E8B5D719-28A0-4E4C-B4B1-1D2C5283C99C}"/>
    <dgm:cxn modelId="{561FE350-5322-4E94-B576-EA5BFBD8B2C0}" type="presOf" srcId="{F799345E-715F-4CFB-A37E-E7D2DF3BCDB3}" destId="{412FF657-5C33-48FA-90BC-8F0378DE070D}" srcOrd="0" destOrd="0" presId="urn:microsoft.com/office/officeart/2005/8/layout/cycle1"/>
    <dgm:cxn modelId="{F7D53C55-5AC9-4FC7-80E1-D48F118C4DBD}" srcId="{4A7D0A5F-6E75-4C59-8F0E-3D7D9ED1353B}" destId="{99BFFFA7-FFD4-4258-B372-1B837F149DA7}" srcOrd="0" destOrd="0" parTransId="{0DE1A0E0-8AA2-4835-AAF8-D88A7996C9D5}" sibTransId="{C2673778-150A-4344-A489-E14B8455449A}"/>
    <dgm:cxn modelId="{279AA492-0294-4D8D-BD23-7B7E58B1E420}" type="presOf" srcId="{62A02947-2D37-4525-A2B3-B964CA776E60}" destId="{42D0D954-E779-48EA-B56B-4D6E5F31942F}" srcOrd="0" destOrd="0" presId="urn:microsoft.com/office/officeart/2005/8/layout/cycle1"/>
    <dgm:cxn modelId="{091896D5-9D57-467B-8E4B-AEB741663D35}" type="presOf" srcId="{99BFFFA7-FFD4-4258-B372-1B837F149DA7}" destId="{E204B622-A0BD-45A9-9358-C91A7F8828C1}" srcOrd="0" destOrd="0" presId="urn:microsoft.com/office/officeart/2005/8/layout/cycle1"/>
    <dgm:cxn modelId="{7D6503EC-7BDD-49E1-A126-6BDBD9659FB0}" type="presOf" srcId="{4A7D0A5F-6E75-4C59-8F0E-3D7D9ED1353B}" destId="{F3EA07C3-3E3E-4757-846B-74649FAADD64}" srcOrd="0" destOrd="0" presId="urn:microsoft.com/office/officeart/2005/8/layout/cycle1"/>
    <dgm:cxn modelId="{33A2C4F7-48FD-4681-8DA4-B12F613967B1}" type="presOf" srcId="{C2673778-150A-4344-A489-E14B8455449A}" destId="{9C56F298-092F-4BE3-83CD-30925AB268D6}" srcOrd="0" destOrd="0" presId="urn:microsoft.com/office/officeart/2005/8/layout/cycle1"/>
    <dgm:cxn modelId="{D4E6D6D4-8CC0-42B6-BAC0-A23F470D8578}" type="presParOf" srcId="{F3EA07C3-3E3E-4757-846B-74649FAADD64}" destId="{AF63D857-3EF3-4252-8719-5A3B2990B4BD}" srcOrd="0" destOrd="0" presId="urn:microsoft.com/office/officeart/2005/8/layout/cycle1"/>
    <dgm:cxn modelId="{04E14A28-426D-44B9-A0DE-9BF092E13772}" type="presParOf" srcId="{F3EA07C3-3E3E-4757-846B-74649FAADD64}" destId="{E204B622-A0BD-45A9-9358-C91A7F8828C1}" srcOrd="1" destOrd="0" presId="urn:microsoft.com/office/officeart/2005/8/layout/cycle1"/>
    <dgm:cxn modelId="{F8CC9672-A715-4733-A227-107DCBEA8F82}" type="presParOf" srcId="{F3EA07C3-3E3E-4757-846B-74649FAADD64}" destId="{9C56F298-092F-4BE3-83CD-30925AB268D6}" srcOrd="2" destOrd="0" presId="urn:microsoft.com/office/officeart/2005/8/layout/cycle1"/>
    <dgm:cxn modelId="{20657A13-2271-418A-A41A-33C82E053AEA}" type="presParOf" srcId="{F3EA07C3-3E3E-4757-846B-74649FAADD64}" destId="{633911BD-01D9-4F17-BF72-55BA5C76E9FB}" srcOrd="3" destOrd="0" presId="urn:microsoft.com/office/officeart/2005/8/layout/cycle1"/>
    <dgm:cxn modelId="{739A9F5D-9AD2-4BC1-8B58-25DC8E43C727}" type="presParOf" srcId="{F3EA07C3-3E3E-4757-846B-74649FAADD64}" destId="{412FF657-5C33-48FA-90BC-8F0378DE070D}" srcOrd="4" destOrd="0" presId="urn:microsoft.com/office/officeart/2005/8/layout/cycle1"/>
    <dgm:cxn modelId="{AF9B3A23-7473-4FE3-AA45-0D09D62991D1}" type="presParOf" srcId="{F3EA07C3-3E3E-4757-846B-74649FAADD64}" destId="{42D0D954-E779-48EA-B56B-4D6E5F31942F}" srcOrd="5" destOrd="0" presId="urn:microsoft.com/office/officeart/2005/8/layout/cycle1"/>
    <dgm:cxn modelId="{20C9661F-41F4-4B87-B894-236FE4790CFC}" type="presParOf" srcId="{F3EA07C3-3E3E-4757-846B-74649FAADD64}" destId="{0D86A525-A2A0-40F2-BD49-DF76DF478BFD}" srcOrd="6" destOrd="0" presId="urn:microsoft.com/office/officeart/2005/8/layout/cycle1"/>
    <dgm:cxn modelId="{257F28E6-1A33-4FE1-BE15-5C8C5899FF2D}" type="presParOf" srcId="{F3EA07C3-3E3E-4757-846B-74649FAADD64}" destId="{87C2D4C1-5801-40DA-B137-90EF0CB68875}" srcOrd="7" destOrd="0" presId="urn:microsoft.com/office/officeart/2005/8/layout/cycle1"/>
    <dgm:cxn modelId="{1490939A-267B-430F-AB53-C9D3AAF4B7D5}" type="presParOf" srcId="{F3EA07C3-3E3E-4757-846B-74649FAADD64}" destId="{F558E049-11E4-4083-B86A-621F3A61829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837003" y="5722"/>
          <a:ext cx="2615799" cy="1592663"/>
        </a:xfrm>
        <a:prstGeom prst="trapezoid">
          <a:avLst>
            <a:gd name="adj" fmla="val 82120"/>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837003" y="5722"/>
        <a:ext cx="2615799" cy="1592663"/>
      </dsp:txXfrm>
    </dsp:sp>
    <dsp:sp modelId="{BEAB3674-D5E3-4583-BB76-E5F1D1F1CF8B}">
      <dsp:nvSpPr>
        <dsp:cNvPr id="0" name=""/>
        <dsp:cNvSpPr/>
      </dsp:nvSpPr>
      <dsp:spPr>
        <a:xfrm>
          <a:off x="1708935" y="1592663"/>
          <a:ext cx="4871935" cy="1373678"/>
        </a:xfrm>
        <a:prstGeom prst="trapezoid">
          <a:avLst>
            <a:gd name="adj" fmla="val 82120"/>
          </a:avLst>
        </a:prstGeom>
        <a:solidFill>
          <a:schemeClr val="accent4">
            <a:lumMod val="60000"/>
            <a:lumOff val="4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61524" y="1592663"/>
        <a:ext cx="3166758" cy="1373678"/>
      </dsp:txXfrm>
    </dsp:sp>
    <dsp:sp modelId="{AA673155-A9BD-40EC-B33E-6B53B086777F}">
      <dsp:nvSpPr>
        <dsp:cNvPr id="0" name=""/>
        <dsp:cNvSpPr/>
      </dsp:nvSpPr>
      <dsp:spPr>
        <a:xfrm>
          <a:off x="0" y="2966342"/>
          <a:ext cx="8289806" cy="2081015"/>
        </a:xfrm>
        <a:prstGeom prst="trapezoid">
          <a:avLst>
            <a:gd name="adj" fmla="val 82120"/>
          </a:avLst>
        </a:prstGeom>
        <a:solidFill>
          <a:schemeClr val="accent1">
            <a:lumMod val="40000"/>
            <a:lumOff val="6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50716" y="2966342"/>
        <a:ext cx="5388374" cy="208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B622-A0BD-45A9-9358-C91A7F8828C1}">
      <dsp:nvSpPr>
        <dsp:cNvPr id="0" name=""/>
        <dsp:cNvSpPr/>
      </dsp:nvSpPr>
      <dsp:spPr>
        <a:xfrm>
          <a:off x="3764686"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Monitor</a:t>
          </a:r>
        </a:p>
      </dsp:txBody>
      <dsp:txXfrm>
        <a:off x="3764686" y="228309"/>
        <a:ext cx="1170468" cy="1170468"/>
      </dsp:txXfrm>
    </dsp:sp>
    <dsp:sp modelId="{9C56F298-092F-4BE3-83CD-30925AB268D6}">
      <dsp:nvSpPr>
        <dsp:cNvPr id="0" name=""/>
        <dsp:cNvSpPr/>
      </dsp:nvSpPr>
      <dsp:spPr>
        <a:xfrm>
          <a:off x="1984201" y="-1357"/>
          <a:ext cx="2765079" cy="2765079"/>
        </a:xfrm>
        <a:prstGeom prst="circularArrow">
          <a:avLst>
            <a:gd name="adj1" fmla="val 8254"/>
            <a:gd name="adj2" fmla="val 576626"/>
            <a:gd name="adj3" fmla="val 2961527"/>
            <a:gd name="adj4" fmla="val 53283"/>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12FF657-5C33-48FA-90BC-8F0378DE070D}">
      <dsp:nvSpPr>
        <dsp:cNvPr id="0" name=""/>
        <dsp:cNvSpPr/>
      </dsp:nvSpPr>
      <dsp:spPr>
        <a:xfrm>
          <a:off x="2781507" y="1931226"/>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781507" y="1931226"/>
        <a:ext cx="1170468" cy="1170468"/>
      </dsp:txXfrm>
    </dsp:sp>
    <dsp:sp modelId="{42D0D954-E779-48EA-B56B-4D6E5F31942F}">
      <dsp:nvSpPr>
        <dsp:cNvPr id="0" name=""/>
        <dsp:cNvSpPr/>
      </dsp:nvSpPr>
      <dsp:spPr>
        <a:xfrm>
          <a:off x="1984201" y="-1357"/>
          <a:ext cx="2765079" cy="2765079"/>
        </a:xfrm>
        <a:prstGeom prst="circularArrow">
          <a:avLst>
            <a:gd name="adj1" fmla="val 8254"/>
            <a:gd name="adj2" fmla="val 576626"/>
            <a:gd name="adj3" fmla="val 10170092"/>
            <a:gd name="adj4" fmla="val 7261847"/>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7C2D4C1-5801-40DA-B137-90EF0CB68875}">
      <dsp:nvSpPr>
        <dsp:cNvPr id="0" name=""/>
        <dsp:cNvSpPr/>
      </dsp:nvSpPr>
      <dsp:spPr>
        <a:xfrm>
          <a:off x="1798327"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Configure</a:t>
          </a:r>
        </a:p>
      </dsp:txBody>
      <dsp:txXfrm>
        <a:off x="1798327" y="228309"/>
        <a:ext cx="1170468" cy="1170468"/>
      </dsp:txXfrm>
    </dsp:sp>
    <dsp:sp modelId="{F558E049-11E4-4083-B86A-621F3A618293}">
      <dsp:nvSpPr>
        <dsp:cNvPr id="0" name=""/>
        <dsp:cNvSpPr/>
      </dsp:nvSpPr>
      <dsp:spPr>
        <a:xfrm>
          <a:off x="1984201" y="-1357"/>
          <a:ext cx="2765079" cy="2765079"/>
        </a:xfrm>
        <a:prstGeom prst="circularArrow">
          <a:avLst>
            <a:gd name="adj1" fmla="val 8254"/>
            <a:gd name="adj2" fmla="val 576626"/>
            <a:gd name="adj3" fmla="val 16854547"/>
            <a:gd name="adj4" fmla="val 14968828"/>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9/8/2019 11:01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9/8/2019 11:01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was May 1, 2018</a:t>
            </a:r>
          </a:p>
          <a:p>
            <a:r>
              <a:rPr lang="en-US" dirty="0"/>
              <a:t>https://azure.microsoft.com/en-us/updates/elevate-your-performance-with-azure-sql-data-warehouse-gen2/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98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657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3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Use the </a:t>
            </a:r>
            <a:r>
              <a:rPr lang="en-US" sz="1000" b="1" i="0" kern="1200" dirty="0">
                <a:solidFill>
                  <a:schemeClr val="tx1"/>
                </a:solidFill>
                <a:effectLst/>
                <a:latin typeface="Segoe UI" panose="020B0502040204020203" pitchFamily="34" charset="0"/>
                <a:cs typeface="Segoe UI" panose="020B0502040204020203" pitchFamily="34" charset="0"/>
              </a:rPr>
              <a:t>ALTER DATABASE</a:t>
            </a:r>
            <a:r>
              <a:rPr lang="en-US" sz="1000" b="0" i="0" kern="1200" dirty="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3"/>
              </a:rPr>
              <a:t>sys.database_query_store_options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4"/>
              </a:rPr>
              <a:t>sys.query_context_settings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5"/>
              </a:rPr>
              <a:t>sys.query_store_plan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6"/>
              </a:rPr>
              <a:t>sys.query_store_query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6"/>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7"/>
              </a:rPr>
              <a:t>sys.query_store_query_text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7"/>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8"/>
              </a:rPr>
              <a:t>sys.query_store_runtime_stats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8"/>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9"/>
              </a:rPr>
              <a:t>sys.query_store_runtime_stats_interval</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9"/>
              </a:rPr>
              <a:t> (Transact-SQL)</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Query Store stored procedures:</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1"/>
              </a:rPr>
              <a:t>sp_query_store_force_plan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1"/>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sp_query_store_remove_plan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 (</a:t>
            </a: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Transct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3"/>
              </a:rPr>
              <a:t>sp_query_store_remove_query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4"/>
              </a:rPr>
              <a:t>sp_query_store_reset_exec_stats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5"/>
              </a:rPr>
              <a:t>sp_query_store_unforce_plan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22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1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7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46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https://msdn.microsoft.com/en-us/library/azure/dn765131.aspx</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transparently rewritten to apply the filter predicate</a:t>
            </a:r>
          </a:p>
          <a:p>
            <a:endParaRPr lang="en-US" sz="1000"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aseline="0">
                <a:latin typeface="Segoe UI" panose="020B0502040204020203" pitchFamily="34" charset="0"/>
                <a:cs typeface="Segoe UI" panose="020B0502040204020203" pitchFamily="34" charset="0"/>
              </a:rPr>
              <a:t>Notice: No app changes!</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45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rejected if it violates permission policy</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 Notice: No app changes!</a:t>
            </a: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960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62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challenge when building cloud applications is how to manage the credentials in your code for authenticating to cloud services. Keeping the credentials secure is an important task. Ideally, the credentials never appear on developer workstations and aren't checked into source control. Azure Key Vault provides a way to securely store credentials, secrets, and other keys, but your code has to authenticate to Key Vault to retrieve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managed identities for Azure resources feature in Azure Active Directory (Azure AD) solves this problem. The feature provides Azure services with an automatically managed identity in Azure AD. You can use the identity to authenticate to any service that supports Azure AD authentication, including Key Vault, without any credentials in your code.</a:t>
            </a:r>
          </a:p>
          <a:p>
            <a:r>
              <a:rPr lang="en-US" sz="1200" b="0" i="0" kern="1200" dirty="0">
                <a:solidFill>
                  <a:schemeClr val="tx1"/>
                </a:solidFill>
                <a:effectLst/>
                <a:latin typeface="+mn-lt"/>
                <a:ea typeface="+mn-ea"/>
                <a:cs typeface="+mn-cs"/>
              </a:rPr>
              <a:t>The managed identities for Azure resources feature is free with Azure AD for Azure subscriptions. There's no additional cost.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Managed identities for Azure resources is the new name for the service formerly known as Managed Service Identity (MSI).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Terminology</a:t>
            </a:r>
          </a:p>
          <a:p>
            <a:r>
              <a:rPr lang="en-US" sz="1200" b="0" i="0" kern="1200" dirty="0">
                <a:solidFill>
                  <a:schemeClr val="tx1"/>
                </a:solidFill>
                <a:effectLst/>
                <a:latin typeface="+mn-lt"/>
                <a:ea typeface="+mn-ea"/>
                <a:cs typeface="+mn-cs"/>
              </a:rPr>
              <a:t>The following terms are used throughout the managed identities for Azure resources documentation set:</a:t>
            </a:r>
          </a:p>
          <a:p>
            <a:r>
              <a:rPr lang="en-US" sz="1200" b="1" i="0" kern="1200" dirty="0">
                <a:solidFill>
                  <a:schemeClr val="tx1"/>
                </a:solidFill>
                <a:effectLst/>
                <a:latin typeface="+mn-lt"/>
                <a:ea typeface="+mn-ea"/>
                <a:cs typeface="+mn-cs"/>
              </a:rPr>
              <a:t>Client ID</a:t>
            </a:r>
            <a:r>
              <a:rPr lang="en-US" sz="1200" b="0" i="0" kern="1200" dirty="0">
                <a:solidFill>
                  <a:schemeClr val="tx1"/>
                </a:solidFill>
                <a:effectLst/>
                <a:latin typeface="+mn-lt"/>
                <a:ea typeface="+mn-ea"/>
                <a:cs typeface="+mn-cs"/>
              </a:rPr>
              <a:t> - a unique identifier generated by Azure AD that is tied to an application and service principal during its initial provisioning.</a:t>
            </a:r>
          </a:p>
          <a:p>
            <a:r>
              <a:rPr lang="en-US" sz="1200" b="1" i="0" kern="1200" dirty="0">
                <a:solidFill>
                  <a:schemeClr val="tx1"/>
                </a:solidFill>
                <a:effectLst/>
                <a:latin typeface="+mn-lt"/>
                <a:ea typeface="+mn-ea"/>
                <a:cs typeface="+mn-cs"/>
              </a:rPr>
              <a:t>Principal ID</a:t>
            </a:r>
            <a:r>
              <a:rPr lang="en-US" sz="1200" b="0" i="0" kern="1200" dirty="0">
                <a:solidFill>
                  <a:schemeClr val="tx1"/>
                </a:solidFill>
                <a:effectLst/>
                <a:latin typeface="+mn-lt"/>
                <a:ea typeface="+mn-ea"/>
                <a:cs typeface="+mn-cs"/>
              </a:rPr>
              <a:t> - the object ID of the service principal object for your managed identity that is used to grant role-based access to an Azure resource.</a:t>
            </a:r>
          </a:p>
          <a:p>
            <a:r>
              <a:rPr lang="en-US" sz="1200" b="1" i="0" kern="1200" dirty="0">
                <a:solidFill>
                  <a:schemeClr val="tx1"/>
                </a:solidFill>
                <a:effectLst/>
                <a:latin typeface="+mn-lt"/>
                <a:ea typeface="+mn-ea"/>
                <a:cs typeface="+mn-cs"/>
              </a:rPr>
              <a:t>Azure Instance Metadata Service (IMDS)</a:t>
            </a:r>
            <a:r>
              <a:rPr lang="en-US" sz="1200" b="0" i="0" kern="1200" dirty="0">
                <a:solidFill>
                  <a:schemeClr val="tx1"/>
                </a:solidFill>
                <a:effectLst/>
                <a:latin typeface="+mn-lt"/>
                <a:ea typeface="+mn-ea"/>
                <a:cs typeface="+mn-cs"/>
              </a:rPr>
              <a:t> - a REST endpoint accessible to all IaaS VMs created via the Azure Resource Manager. The endpoint is available at a well-known non-routable IP address (169.254.169.254) that can be accessed only from within the VM.</a:t>
            </a:r>
          </a:p>
          <a:p>
            <a:r>
              <a:rPr lang="en-US" sz="1200" b="1" i="0" kern="1200" dirty="0">
                <a:solidFill>
                  <a:schemeClr val="tx1"/>
                </a:solidFill>
                <a:effectLst/>
                <a:latin typeface="+mn-lt"/>
                <a:ea typeface="+mn-ea"/>
                <a:cs typeface="+mn-cs"/>
              </a:rPr>
              <a:t>How does the managed identities for Azure resources work?</a:t>
            </a:r>
          </a:p>
          <a:p>
            <a:r>
              <a:rPr lang="en-US" sz="1200" b="0" i="0" kern="1200" dirty="0">
                <a:solidFill>
                  <a:schemeClr val="tx1"/>
                </a:solidFill>
                <a:effectLst/>
                <a:latin typeface="+mn-lt"/>
                <a:ea typeface="+mn-ea"/>
                <a:cs typeface="+mn-cs"/>
              </a:rPr>
              <a:t>There are two types of managed identities:</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system-assigned managed identity</a:t>
            </a:r>
            <a:r>
              <a:rPr lang="en-US" sz="1200" b="0" i="0" kern="1200" dirty="0">
                <a:solidFill>
                  <a:schemeClr val="tx1"/>
                </a:solidFill>
                <a:effectLst/>
                <a:latin typeface="+mn-lt"/>
                <a:ea typeface="+mn-ea"/>
                <a:cs typeface="+mn-cs"/>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lifecycle of a system-assigned identity is directly tied to the Azure service instance that it's enabled on. If the instance is deleted, Azure automatically cleans up the credentials and the identity in Azure AD.</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user-assigned managed identity</a:t>
            </a:r>
            <a:r>
              <a:rPr lang="en-US" sz="1200" b="0" i="0" kern="1200" dirty="0">
                <a:solidFill>
                  <a:schemeClr val="tx1"/>
                </a:solidFill>
                <a:effectLst/>
                <a:latin typeface="+mn-lt"/>
                <a:ea typeface="+mn-ea"/>
                <a:cs typeface="+mn-cs"/>
              </a:rPr>
              <a:t> is created as a standalone Azure resource. Through a create process, Azure creates an identity in the Azure AD tenant that's trusted by the subscription in use. After the identity is created, the identity can be assigned to one or more Azure service instances. The lifecycle of a user-assigned identity is managed separately from the lifecycle of the Azure service instances to which it's assigned.</a:t>
            </a:r>
          </a:p>
          <a:p>
            <a:endParaRPr lang="en-US" dirty="0"/>
          </a:p>
          <a:p>
            <a:r>
              <a:rPr lang="en-US" dirty="0"/>
              <a:t>Source: https://docs.microsoft.com/en-us/azure/active-directory/managed-identities-azure-resources/overview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342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86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15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71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9/8/2019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88869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96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66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82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8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95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509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https://docs.microsoft.com/en-us/azure/sql-database/sql-database-accelerated-database-recovery</a:t>
            </a:r>
          </a:p>
          <a:p>
            <a:endParaRPr lang="en-US"/>
          </a:p>
          <a:p>
            <a:r>
              <a:rPr lang="en-US"/>
              <a:t>3 phases of database recovery</a:t>
            </a:r>
          </a:p>
          <a:p>
            <a:pPr marL="228600" indent="-228600">
              <a:buFont typeface="+mj-lt"/>
              <a:buAutoNum type="arabicPeriod"/>
            </a:pPr>
            <a:r>
              <a:rPr lang="en-US"/>
              <a:t>Analysis phase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a:solidFill>
                  <a:schemeClr val="tx1"/>
                </a:solidFill>
                <a:effectLst/>
                <a:latin typeface="+mn-lt"/>
                <a:ea typeface="+mn-ea"/>
                <a:cs typeface="+mn-cs"/>
              </a:rPr>
              <a:t>Forward scan of the transaction log from the beginning of the last successful checkpoint (or the oldest page LSN) until the end, to determine the state of each transaction at the time SQL Server stopped</a:t>
            </a:r>
            <a:endParaRPr lang="en-US"/>
          </a:p>
          <a:p>
            <a:pPr marL="228600" indent="-228600">
              <a:buFont typeface="+mj-lt"/>
              <a:buAutoNum type="arabicPeriod"/>
            </a:pPr>
            <a:r>
              <a:rPr lang="en-US"/>
              <a:t>Redo phase</a:t>
            </a:r>
          </a:p>
          <a:p>
            <a:pPr marL="457200" lvl="1" indent="0">
              <a:buFont typeface="+mj-lt"/>
              <a:buNone/>
            </a:pPr>
            <a:r>
              <a:rPr lang="en-US" sz="1200" b="0" i="0" u="none" strike="noStrike" kern="1200">
                <a:solidFill>
                  <a:schemeClr val="tx1"/>
                </a:solidFill>
                <a:effectLst/>
                <a:latin typeface="+mn-lt"/>
                <a:ea typeface="+mn-ea"/>
                <a:cs typeface="+mn-cs"/>
              </a:rPr>
              <a:t>Forward scan of the transaction log from the oldest uncommitted transaction until the end, to bring the database to the state it was at the time of the crash by redoing all operations</a:t>
            </a:r>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Undo phase</a:t>
            </a:r>
          </a:p>
          <a:p>
            <a:pPr marL="457200" lvl="1" indent="0">
              <a:buFont typeface="+mj-lt"/>
              <a:buNone/>
            </a:pPr>
            <a:r>
              <a:rPr lang="en-US" sz="1200" b="0" i="0" u="none" strike="noStrike" kern="1200">
                <a:solidFill>
                  <a:schemeClr val="tx1"/>
                </a:solidFill>
                <a:effectLst/>
                <a:latin typeface="+mn-lt"/>
                <a:ea typeface="+mn-ea"/>
                <a:cs typeface="+mn-cs"/>
              </a:rPr>
              <a:t>For each transaction that was active as of the time of the crash, traverses the log backwards, undoing the operations that this transaction performed.</a:t>
            </a:r>
          </a:p>
          <a:p>
            <a:pPr marL="457200" lvl="1" indent="0">
              <a:buFont typeface="+mj-lt"/>
              <a:buNone/>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ADR uses the same 3 steps, but uses four key components to help speed up recovery:</a:t>
            </a:r>
          </a:p>
          <a:p>
            <a:pPr marL="228600" indent="-228600">
              <a:buAutoNum type="arabicPeriod"/>
            </a:pPr>
            <a:r>
              <a:rPr lang="en-US" sz="1200" b="0" i="0" u="none" strike="noStrike" kern="1200">
                <a:solidFill>
                  <a:schemeClr val="tx1"/>
                </a:solidFill>
                <a:effectLst/>
                <a:latin typeface="+mn-lt"/>
                <a:ea typeface="+mn-ea"/>
                <a:cs typeface="+mn-cs"/>
              </a:rPr>
              <a:t>Persisted Version Store (PVS)</a:t>
            </a:r>
          </a:p>
          <a:p>
            <a:pPr marL="457200" lvl="1" indent="0">
              <a:buNone/>
            </a:pPr>
            <a:r>
              <a:rPr lang="en-US" sz="1200" b="0" i="0" u="none" strike="noStrike" kern="1200">
                <a:solidFill>
                  <a:schemeClr val="tx1"/>
                </a:solidFill>
                <a:effectLst/>
                <a:latin typeface="+mn-lt"/>
                <a:ea typeface="+mn-ea"/>
                <a:cs typeface="+mn-cs"/>
              </a:rPr>
              <a:t>The persisted version store is a new SQL database engine mechanism for persisting the row versions generated in the database itself instead of the traditional </a:t>
            </a:r>
            <a:r>
              <a:rPr lang="en-US" err="1"/>
              <a:t>tempdb</a:t>
            </a:r>
            <a:r>
              <a:rPr lang="en-US" sz="1200" b="0" i="0" u="none" strike="noStrike" kern="1200">
                <a:solidFill>
                  <a:schemeClr val="tx1"/>
                </a:solidFill>
                <a:effectLst/>
                <a:latin typeface="+mn-lt"/>
                <a:ea typeface="+mn-ea"/>
                <a:cs typeface="+mn-cs"/>
              </a:rPr>
              <a:t> version store. PVS enables resource isolation as well as improves availability of readable secondaries.</a:t>
            </a:r>
          </a:p>
          <a:p>
            <a:pPr marL="228600" indent="-228600">
              <a:buAutoNum type="arabicPeriod"/>
            </a:pPr>
            <a:r>
              <a:rPr lang="en-US" sz="1200" b="0" i="0" u="none" strike="noStrike" kern="1200">
                <a:solidFill>
                  <a:schemeClr val="tx1"/>
                </a:solidFill>
                <a:effectLst/>
                <a:latin typeface="+mn-lt"/>
                <a:ea typeface="+mn-ea"/>
                <a:cs typeface="+mn-cs"/>
              </a:rPr>
              <a:t>Logical Revert</a:t>
            </a:r>
          </a:p>
          <a:p>
            <a:pPr marL="457200" lvl="1" indent="0">
              <a:buNone/>
            </a:pPr>
            <a:r>
              <a:rPr lang="en-US" sz="1200" b="0" i="0" u="none" strike="noStrike" kern="1200">
                <a:solidFill>
                  <a:schemeClr val="tx1"/>
                </a:solidFill>
                <a:effectLst/>
                <a:latin typeface="+mn-lt"/>
                <a:ea typeface="+mn-ea"/>
                <a:cs typeface="+mn-cs"/>
              </a:rPr>
              <a:t>Logical revert is the asynchronous process responsible for performing row level version based Undo - providing instant transaction rollback and undo for all versioned operations.</a:t>
            </a:r>
          </a:p>
          <a:p>
            <a:pPr marL="228600" indent="-228600">
              <a:buAutoNum type="arabicPeriod"/>
            </a:pPr>
            <a:r>
              <a:rPr lang="en-US" sz="1200" b="0" i="0" u="none" strike="noStrike" kern="1200" err="1">
                <a:solidFill>
                  <a:schemeClr val="tx1"/>
                </a:solidFill>
                <a:effectLst/>
                <a:latin typeface="+mn-lt"/>
                <a:ea typeface="+mn-ea"/>
                <a:cs typeface="+mn-cs"/>
              </a:rPr>
              <a:t>sLog</a:t>
            </a:r>
            <a:endParaRPr lang="en-US" sz="1200" b="0" i="0" u="none" strike="noStrike" kern="1200">
              <a:solidFill>
                <a:schemeClr val="tx1"/>
              </a:solidFill>
              <a:effectLst/>
              <a:latin typeface="+mn-lt"/>
              <a:ea typeface="+mn-ea"/>
              <a:cs typeface="+mn-cs"/>
            </a:endParaRPr>
          </a:p>
          <a:p>
            <a:pPr marL="457200" lvl="1" indent="0">
              <a:buNone/>
            </a:pPr>
            <a:r>
              <a:rPr lang="en-US" sz="1200" b="0" i="0" u="none" strike="noStrike" kern="1200" err="1">
                <a:solidFill>
                  <a:schemeClr val="tx1"/>
                </a:solidFill>
                <a:effectLst/>
                <a:latin typeface="+mn-lt"/>
                <a:ea typeface="+mn-ea"/>
                <a:cs typeface="+mn-cs"/>
              </a:rPr>
              <a:t>sLog</a:t>
            </a:r>
            <a:r>
              <a:rPr lang="en-US" sz="1200" b="0" i="0" u="none" strike="noStrike" kern="1200">
                <a:solidFill>
                  <a:schemeClr val="tx1"/>
                </a:solidFill>
                <a:effectLst/>
                <a:latin typeface="+mn-lt"/>
                <a:ea typeface="+mn-ea"/>
                <a:cs typeface="+mn-cs"/>
              </a:rPr>
              <a:t> is a secondary in-memory log stream that stores log records for non-versioned operations (such as metadata cache invalidation, lock acquisitions, and so on).</a:t>
            </a:r>
          </a:p>
          <a:p>
            <a:pPr marL="228600" indent="-228600">
              <a:buAutoNum type="arabicPeriod"/>
            </a:pPr>
            <a:r>
              <a:rPr lang="en-US" sz="1200" b="0" i="0" u="none" strike="noStrike" kern="1200">
                <a:solidFill>
                  <a:schemeClr val="tx1"/>
                </a:solidFill>
                <a:effectLst/>
                <a:latin typeface="+mn-lt"/>
                <a:ea typeface="+mn-ea"/>
                <a:cs typeface="+mn-cs"/>
              </a:rPr>
              <a:t>Cleaner</a:t>
            </a:r>
          </a:p>
          <a:p>
            <a:pPr marL="457200" lvl="1" indent="0">
              <a:buNone/>
            </a:pPr>
            <a:r>
              <a:rPr lang="en-US" sz="1200" b="0" i="0" u="none" strike="noStrike" kern="1200">
                <a:solidFill>
                  <a:schemeClr val="tx1"/>
                </a:solidFill>
                <a:effectLst/>
                <a:latin typeface="+mn-lt"/>
                <a:ea typeface="+mn-ea"/>
                <a:cs typeface="+mn-cs"/>
              </a:rPr>
              <a:t>The cleaner is the asynchronous process that wakes up periodically and cleans page versions that are not needed.</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90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81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796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991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685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hlinkClick r:id="rId3"/>
              </a:rPr>
              <a:t>https://azure.microsoft.com/en-us/updates/?product=sql-data-warehouse</a:t>
            </a:r>
          </a:p>
          <a:p>
            <a:endParaRPr lang="en-US" sz="900" kern="1200" dirty="0">
              <a:solidFill>
                <a:schemeClr val="tx1"/>
              </a:solidFill>
              <a:effectLst/>
              <a:latin typeface="Segoe UI Light" pitchFamily="34" charset="0"/>
              <a:ea typeface="+mn-ea"/>
              <a:cs typeface="+mn-cs"/>
              <a:hlinkClick r:id="rId3"/>
            </a:endParaRPr>
          </a:p>
          <a:p>
            <a:r>
              <a:rPr lang="en-US" sz="900" kern="1200" dirty="0">
                <a:solidFill>
                  <a:schemeClr val="tx1"/>
                </a:solidFill>
                <a:effectLst/>
                <a:latin typeface="Segoe UI Light" pitchFamily="34" charset="0"/>
                <a:ea typeface="+mn-ea"/>
                <a:cs typeface="+mn-cs"/>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9/8/2019 11:01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14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9/8/2019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3520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9/8/2019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83416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99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9/8/2019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099743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56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9/8/2019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06.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3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Resource Classes</a:t>
            </a:r>
          </a:p>
        </p:txBody>
      </p:sp>
    </p:spTree>
    <p:extLst>
      <p:ext uri="{BB962C8B-B14F-4D97-AF65-F5344CB8AC3E}">
        <p14:creationId xmlns:p14="http://schemas.microsoft.com/office/powerpoint/2010/main" val="117765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What’s new since Gen2</a:t>
            </a:r>
          </a:p>
        </p:txBody>
      </p:sp>
    </p:spTree>
    <p:extLst>
      <p:ext uri="{BB962C8B-B14F-4D97-AF65-F5344CB8AC3E}">
        <p14:creationId xmlns:p14="http://schemas.microsoft.com/office/powerpoint/2010/main" val="15173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Workload Management</a:t>
            </a:r>
          </a:p>
        </p:txBody>
      </p:sp>
    </p:spTree>
    <p:extLst>
      <p:ext uri="{BB962C8B-B14F-4D97-AF65-F5344CB8AC3E}">
        <p14:creationId xmlns:p14="http://schemas.microsoft.com/office/powerpoint/2010/main" val="21203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Security Enhancements</a:t>
            </a:r>
          </a:p>
        </p:txBody>
      </p:sp>
    </p:spTree>
    <p:extLst>
      <p:ext uri="{BB962C8B-B14F-4D97-AF65-F5344CB8AC3E}">
        <p14:creationId xmlns:p14="http://schemas.microsoft.com/office/powerpoint/2010/main" val="221754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913070"/>
          </a:xfrm>
        </p:spPr>
        <p:txBody>
          <a:bodyPr/>
          <a:lstStyle/>
          <a:p>
            <a:pPr lvl="1"/>
            <a:r>
              <a:rPr lang="en-US" sz="2040">
                <a:solidFill>
                  <a:srgbClr val="0078D7"/>
                </a:solidFill>
              </a:rPr>
              <a:t>Overview</a:t>
            </a:r>
            <a:endParaRPr lang="en-US" sz="1836"/>
          </a:p>
          <a:p>
            <a:pPr lvl="1"/>
            <a:r>
              <a:rPr lang="en-US" sz="1836"/>
              <a:t>Fine grained access control of specific rows in a database table</a:t>
            </a:r>
          </a:p>
          <a:p>
            <a:pPr lvl="1"/>
            <a:r>
              <a:rPr lang="en-US" sz="1836"/>
              <a:t>Help prevent unauthorized access when multiple users share the same tables</a:t>
            </a:r>
          </a:p>
          <a:p>
            <a:pPr lvl="1"/>
            <a:r>
              <a:rPr lang="en-US" sz="1836"/>
              <a:t>Eliminates need to implement connection filtering in multitenant applications</a:t>
            </a:r>
          </a:p>
          <a:p>
            <a:pPr lvl="1"/>
            <a:r>
              <a:rPr lang="en-US" sz="1836"/>
              <a:t>Administer via SQL Server Management Studio or SQL Server Data Tools</a:t>
            </a:r>
          </a:p>
          <a:p>
            <a:pPr lvl="1"/>
            <a:r>
              <a:rPr lang="en-US" sz="1836"/>
              <a:t>Easily locate enforcement logic inside the database and schema bound to the table </a:t>
            </a:r>
          </a:p>
        </p:txBody>
      </p:sp>
      <p:sp>
        <p:nvSpPr>
          <p:cNvPr id="3" name="Title 2"/>
          <p:cNvSpPr>
            <a:spLocks noGrp="1"/>
          </p:cNvSpPr>
          <p:nvPr>
            <p:ph type="title"/>
          </p:nvPr>
        </p:nvSpPr>
        <p:spPr/>
        <p:txBody>
          <a:bodyPr/>
          <a:lstStyle/>
          <a:p>
            <a:pPr lvl="0"/>
            <a:r>
              <a:rPr lang="en-US"/>
              <a:t>Row-level security (RLS)</a:t>
            </a:r>
          </a:p>
        </p:txBody>
      </p:sp>
      <p:sp>
        <p:nvSpPr>
          <p:cNvPr id="384" name="TextBox 383">
            <a:extLst>
              <a:ext uri="{FF2B5EF4-FFF2-40B4-BE49-F238E27FC236}">
                <a16:creationId xmlns:a16="http://schemas.microsoft.com/office/drawing/2014/main" id="{1C95366B-4866-4B35-8DEC-4DC048652A89}"/>
              </a:ext>
            </a:extLst>
          </p:cNvPr>
          <p:cNvSpPr txBox="1"/>
          <p:nvPr/>
        </p:nvSpPr>
        <p:spPr>
          <a:xfrm>
            <a:off x="7311606" y="3826260"/>
            <a:ext cx="1815942" cy="286306"/>
          </a:xfrm>
          <a:prstGeom prst="rect">
            <a:avLst/>
          </a:prstGeom>
          <a:noFill/>
        </p:spPr>
        <p:txBody>
          <a:bodyPr wrap="square" rtlCol="0">
            <a:spAutoFit/>
          </a:bodyPr>
          <a:lstStyle/>
          <a:p>
            <a:pPr algn="ctr" defTabSz="951304">
              <a:defRPr/>
            </a:pPr>
            <a:r>
              <a:rPr lang="en-US" sz="1224" kern="0">
                <a:solidFill>
                  <a:srgbClr val="0078D7"/>
                </a:solidFill>
                <a:latin typeface="Segoe UI"/>
              </a:rPr>
              <a:t>SQL Data Warehouse</a:t>
            </a:r>
          </a:p>
        </p:txBody>
      </p:sp>
      <p:sp>
        <p:nvSpPr>
          <p:cNvPr id="386" name="Freeform 228">
            <a:extLst>
              <a:ext uri="{FF2B5EF4-FFF2-40B4-BE49-F238E27FC236}">
                <a16:creationId xmlns:a16="http://schemas.microsoft.com/office/drawing/2014/main" id="{159113A2-0620-4FA9-9E91-9D35DB2164BC}"/>
              </a:ext>
            </a:extLst>
          </p:cNvPr>
          <p:cNvSpPr>
            <a:spLocks noEditPoints="1"/>
          </p:cNvSpPr>
          <p:nvPr/>
        </p:nvSpPr>
        <p:spPr bwMode="auto">
          <a:xfrm flipH="1">
            <a:off x="7756971" y="2549609"/>
            <a:ext cx="918429" cy="1208896"/>
          </a:xfrm>
          <a:prstGeom prst="can">
            <a:avLst>
              <a:gd name="adj" fmla="val 39781"/>
            </a:avLst>
          </a:prstGeom>
          <a:noFill/>
          <a:ln w="12700">
            <a:solidFill>
              <a:schemeClr val="tx2"/>
            </a:solidFill>
          </a:ln>
        </p:spPr>
        <p:txBody>
          <a:bodyPr vert="horz" wrap="square" lIns="93260" tIns="373041" rIns="93260" bIns="279781" numCol="1" anchor="ctr" anchorCtr="0" compatLnSpc="1">
            <a:prstTxWarp prst="textNoShape">
              <a:avLst/>
            </a:prstTxWarp>
          </a:bodyPr>
          <a:lstStyle/>
          <a:p>
            <a:pPr algn="ctr" defTabSz="951304">
              <a:spcBef>
                <a:spcPts val="612"/>
              </a:spcBef>
              <a:defRPr/>
            </a:pPr>
            <a:r>
              <a:rPr lang="en-US" sz="1071" kern="0">
                <a:solidFill>
                  <a:srgbClr val="0078D7"/>
                </a:solidFill>
                <a:latin typeface="Segoe UI"/>
                <a:cs typeface="Segoe UI Semibold" panose="020B0702040204020203" pitchFamily="34" charset="0"/>
              </a:rPr>
              <a:t>Customer 1</a:t>
            </a:r>
          </a:p>
          <a:p>
            <a:pPr algn="ctr" defTabSz="951304">
              <a:spcBef>
                <a:spcPts val="612"/>
              </a:spcBef>
              <a:defRPr/>
            </a:pPr>
            <a:r>
              <a:rPr lang="en-US" sz="1071" kern="0">
                <a:solidFill>
                  <a:srgbClr val="0078D7"/>
                </a:solidFill>
                <a:latin typeface="Segoe UI"/>
                <a:cs typeface="Segoe UI Semibold" panose="020B0702040204020203" pitchFamily="34" charset="0"/>
              </a:rPr>
              <a:t>Customer 2</a:t>
            </a:r>
          </a:p>
          <a:p>
            <a:pPr algn="ctr" defTabSz="951304">
              <a:spcBef>
                <a:spcPts val="612"/>
              </a:spcBef>
              <a:defRPr/>
            </a:pPr>
            <a:r>
              <a:rPr lang="en-US" sz="1071" kern="0">
                <a:solidFill>
                  <a:srgbClr val="0078D7"/>
                </a:solidFill>
                <a:latin typeface="Segoe UI"/>
                <a:cs typeface="Segoe UI Semibold" panose="020B0702040204020203" pitchFamily="34" charset="0"/>
              </a:rPr>
              <a:t>Customer 3</a:t>
            </a:r>
          </a:p>
        </p:txBody>
      </p:sp>
      <p:sp>
        <p:nvSpPr>
          <p:cNvPr id="387" name="Freeform 5">
            <a:extLst>
              <a:ext uri="{FF2B5EF4-FFF2-40B4-BE49-F238E27FC236}">
                <a16:creationId xmlns:a16="http://schemas.microsoft.com/office/drawing/2014/main" id="{75E05FA1-A334-4BDF-B3C7-E1A29B8872F6}"/>
              </a:ext>
            </a:extLst>
          </p:cNvPr>
          <p:cNvSpPr>
            <a:spLocks noEditPoints="1"/>
          </p:cNvSpPr>
          <p:nvPr/>
        </p:nvSpPr>
        <p:spPr bwMode="auto">
          <a:xfrm>
            <a:off x="9770197"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8" name="Freeform 5">
            <a:extLst>
              <a:ext uri="{FF2B5EF4-FFF2-40B4-BE49-F238E27FC236}">
                <a16:creationId xmlns:a16="http://schemas.microsoft.com/office/drawing/2014/main" id="{6AB05906-DFF7-4E90-95CF-6510DDD86B37}"/>
              </a:ext>
            </a:extLst>
          </p:cNvPr>
          <p:cNvSpPr>
            <a:spLocks noEditPoints="1"/>
          </p:cNvSpPr>
          <p:nvPr/>
        </p:nvSpPr>
        <p:spPr bwMode="auto">
          <a:xfrm>
            <a:off x="10468081"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9" name="Freeform 5">
            <a:extLst>
              <a:ext uri="{FF2B5EF4-FFF2-40B4-BE49-F238E27FC236}">
                <a16:creationId xmlns:a16="http://schemas.microsoft.com/office/drawing/2014/main" id="{A70AA77B-76E9-49E1-80EF-71E5BF6D853B}"/>
              </a:ext>
            </a:extLst>
          </p:cNvPr>
          <p:cNvSpPr>
            <a:spLocks noEditPoints="1"/>
          </p:cNvSpPr>
          <p:nvPr/>
        </p:nvSpPr>
        <p:spPr bwMode="auto">
          <a:xfrm>
            <a:off x="11165966"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390" name="Connector: Elbow 389">
            <a:extLst>
              <a:ext uri="{FF2B5EF4-FFF2-40B4-BE49-F238E27FC236}">
                <a16:creationId xmlns:a16="http://schemas.microsoft.com/office/drawing/2014/main" id="{943E92F4-D2E6-4F8F-B7EC-ACB896388277}"/>
              </a:ext>
            </a:extLst>
          </p:cNvPr>
          <p:cNvCxnSpPr>
            <a:cxnSpLocks/>
            <a:endCxn id="387" idx="1"/>
          </p:cNvCxnSpPr>
          <p:nvPr/>
        </p:nvCxnSpPr>
        <p:spPr>
          <a:xfrm>
            <a:off x="8664393" y="3491027"/>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3D832834-EDE4-439B-A57C-4E21AE880C36}"/>
              </a:ext>
            </a:extLst>
          </p:cNvPr>
          <p:cNvCxnSpPr>
            <a:cxnSpLocks/>
            <a:endCxn id="388" idx="1"/>
          </p:cNvCxnSpPr>
          <p:nvPr/>
        </p:nvCxnSpPr>
        <p:spPr>
          <a:xfrm rot="16200000" flipH="1">
            <a:off x="8652272" y="3314996"/>
            <a:ext cx="2026722" cy="1980464"/>
          </a:xfrm>
          <a:prstGeom prst="bentConnector4">
            <a:avLst>
              <a:gd name="adj1" fmla="val -1083"/>
              <a:gd name="adj2" fmla="val 9993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14F8F18A-DB43-47A7-952B-4EDDE0625FDE}"/>
              </a:ext>
            </a:extLst>
          </p:cNvPr>
          <p:cNvCxnSpPr>
            <a:cxnSpLocks/>
            <a:endCxn id="389" idx="1"/>
          </p:cNvCxnSpPr>
          <p:nvPr/>
        </p:nvCxnSpPr>
        <p:spPr>
          <a:xfrm>
            <a:off x="8675401" y="3047375"/>
            <a:ext cx="2678349" cy="2271214"/>
          </a:xfrm>
          <a:prstGeom prst="bentConnector3">
            <a:avLst>
              <a:gd name="adj1" fmla="val 99851"/>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3" name="Group 402">
            <a:extLst>
              <a:ext uri="{FF2B5EF4-FFF2-40B4-BE49-F238E27FC236}">
                <a16:creationId xmlns:a16="http://schemas.microsoft.com/office/drawing/2014/main" id="{0ED16065-2AF7-4490-A71F-11EB1DB0EA6B}"/>
              </a:ext>
            </a:extLst>
          </p:cNvPr>
          <p:cNvGrpSpPr/>
          <p:nvPr/>
        </p:nvGrpSpPr>
        <p:grpSpPr>
          <a:xfrm>
            <a:off x="11178102" y="4366663"/>
            <a:ext cx="349726" cy="349726"/>
            <a:chOff x="1517650" y="1863725"/>
            <a:chExt cx="177800" cy="177800"/>
          </a:xfrm>
        </p:grpSpPr>
        <p:sp>
          <p:nvSpPr>
            <p:cNvPr id="404" name="Oval 403">
              <a:extLst>
                <a:ext uri="{FF2B5EF4-FFF2-40B4-BE49-F238E27FC236}">
                  <a16:creationId xmlns:a16="http://schemas.microsoft.com/office/drawing/2014/main" id="{0ED75DC3-EE8B-490F-B6A8-67988FF922CE}"/>
                </a:ext>
              </a:extLst>
            </p:cNvPr>
            <p:cNvSpPr/>
            <p:nvPr/>
          </p:nvSpPr>
          <p:spPr bwMode="auto">
            <a:xfrm>
              <a:off x="1517650" y="1863725"/>
              <a:ext cx="177800" cy="177800"/>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5" name="Freeform 5">
              <a:extLst>
                <a:ext uri="{FF2B5EF4-FFF2-40B4-BE49-F238E27FC236}">
                  <a16:creationId xmlns:a16="http://schemas.microsoft.com/office/drawing/2014/main" id="{AFE96DDA-1171-47BE-8B4F-F9EDCA910B7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444" name="Freeform 146">
            <a:extLst>
              <a:ext uri="{FF2B5EF4-FFF2-40B4-BE49-F238E27FC236}">
                <a16:creationId xmlns:a16="http://schemas.microsoft.com/office/drawing/2014/main" id="{DB6553E4-1A38-4014-A09B-68C245AFAA75}"/>
              </a:ext>
            </a:extLst>
          </p:cNvPr>
          <p:cNvSpPr>
            <a:spLocks noChangeAspect="1"/>
          </p:cNvSpPr>
          <p:nvPr/>
        </p:nvSpPr>
        <p:spPr bwMode="auto">
          <a:xfrm>
            <a:off x="6483890" y="2194305"/>
            <a:ext cx="3230591" cy="2045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1AF5E051-FCF0-4B51-99DC-CE18518776B0}"/>
              </a:ext>
            </a:extLst>
          </p:cNvPr>
          <p:cNvGrpSpPr/>
          <p:nvPr/>
        </p:nvGrpSpPr>
        <p:grpSpPr>
          <a:xfrm>
            <a:off x="9819707" y="4342839"/>
            <a:ext cx="272303" cy="397374"/>
            <a:chOff x="1103506" y="2567788"/>
            <a:chExt cx="405526" cy="591791"/>
          </a:xfrm>
        </p:grpSpPr>
        <p:sp>
          <p:nvSpPr>
            <p:cNvPr id="446" name="Freeform: Shape 445">
              <a:extLst>
                <a:ext uri="{FF2B5EF4-FFF2-40B4-BE49-F238E27FC236}">
                  <a16:creationId xmlns:a16="http://schemas.microsoft.com/office/drawing/2014/main" id="{552E53F7-03C5-4D78-B8F7-6773AFA1233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47" name="Rectangle 446">
              <a:extLst>
                <a:ext uri="{FF2B5EF4-FFF2-40B4-BE49-F238E27FC236}">
                  <a16:creationId xmlns:a16="http://schemas.microsoft.com/office/drawing/2014/main" id="{7023A74E-89EB-48AA-A0D8-48E242B8D797}"/>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nvGrpSpPr>
          <p:cNvPr id="448" name="Group 447">
            <a:extLst>
              <a:ext uri="{FF2B5EF4-FFF2-40B4-BE49-F238E27FC236}">
                <a16:creationId xmlns:a16="http://schemas.microsoft.com/office/drawing/2014/main" id="{A16ABE9F-250E-4E75-AA09-00F0A71B57A2}"/>
              </a:ext>
            </a:extLst>
          </p:cNvPr>
          <p:cNvGrpSpPr/>
          <p:nvPr/>
        </p:nvGrpSpPr>
        <p:grpSpPr>
          <a:xfrm>
            <a:off x="10518198" y="4342839"/>
            <a:ext cx="272303" cy="397374"/>
            <a:chOff x="1103506" y="2567788"/>
            <a:chExt cx="405526" cy="591791"/>
          </a:xfrm>
        </p:grpSpPr>
        <p:sp>
          <p:nvSpPr>
            <p:cNvPr id="449" name="Freeform: Shape 448">
              <a:extLst>
                <a:ext uri="{FF2B5EF4-FFF2-40B4-BE49-F238E27FC236}">
                  <a16:creationId xmlns:a16="http://schemas.microsoft.com/office/drawing/2014/main" id="{499BECAC-0ED7-4BF5-9D3E-9653644167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50" name="Rectangle 449">
              <a:extLst>
                <a:ext uri="{FF2B5EF4-FFF2-40B4-BE49-F238E27FC236}">
                  <a16:creationId xmlns:a16="http://schemas.microsoft.com/office/drawing/2014/main" id="{7F22FF22-3BEA-456C-B2F5-B2E80FE7180B}"/>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Tree>
    <p:extLst>
      <p:ext uri="{BB962C8B-B14F-4D97-AF65-F5344CB8AC3E}">
        <p14:creationId xmlns:p14="http://schemas.microsoft.com/office/powerpoint/2010/main" val="1785704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4"/>
          <p:cNvSpPr>
            <a:spLocks noGrp="1"/>
          </p:cNvSpPr>
          <p:nvPr>
            <p:ph type="body" sz="quarter" idx="10"/>
          </p:nvPr>
        </p:nvSpPr>
        <p:spPr>
          <a:xfrm>
            <a:off x="275482" y="1612911"/>
            <a:ext cx="3716960" cy="1689848"/>
          </a:xfrm>
        </p:spPr>
        <p:txBody>
          <a:bodyPr/>
          <a:lstStyle/>
          <a:p>
            <a:r>
              <a:rPr lang="en-US"/>
              <a:t>Create a security policy for row-level security</a:t>
            </a:r>
          </a:p>
          <a:p>
            <a:pPr lvl="1"/>
            <a:r>
              <a:rPr lang="en-US"/>
              <a:t>The following examples demonstrate the use of the CREATE SECURITY POLICY syntax</a:t>
            </a:r>
          </a:p>
        </p:txBody>
      </p:sp>
      <p:sp>
        <p:nvSpPr>
          <p:cNvPr id="3" name="Title 2"/>
          <p:cNvSpPr>
            <a:spLocks noGrp="1"/>
          </p:cNvSpPr>
          <p:nvPr>
            <p:ph type="title"/>
          </p:nvPr>
        </p:nvSpPr>
        <p:spPr/>
        <p:txBody>
          <a:bodyPr/>
          <a:lstStyle/>
          <a:p>
            <a:r>
              <a:rPr lang="en-US"/>
              <a:t>RLS - Create a security policy</a:t>
            </a:r>
          </a:p>
        </p:txBody>
      </p:sp>
      <p:sp>
        <p:nvSpPr>
          <p:cNvPr id="13" name="Text Placeholder 3">
            <a:extLst>
              <a:ext uri="{FF2B5EF4-FFF2-40B4-BE49-F238E27FC236}">
                <a16:creationId xmlns:a16="http://schemas.microsoft.com/office/drawing/2014/main" id="{FF14D0F7-8161-4FE0-BBAD-33DE9677D943}"/>
              </a:ext>
            </a:extLst>
          </p:cNvPr>
          <p:cNvSpPr txBox="1">
            <a:spLocks/>
          </p:cNvSpPr>
          <p:nvPr/>
        </p:nvSpPr>
        <p:spPr>
          <a:xfrm>
            <a:off x="4619078" y="1612911"/>
            <a:ext cx="7709654" cy="4733432"/>
          </a:xfrm>
          <a:prstGeom prst="rect">
            <a:avLst/>
          </a:prstGeom>
          <a:noFill/>
          <a:ln w="12700">
            <a:solidFill>
              <a:schemeClr val="tx2"/>
            </a:solidFill>
          </a:ln>
        </p:spPr>
        <p:txBody>
          <a:bodyPr vert="horz" wrap="square" lIns="149217" tIns="93260" rIns="149217" bIns="9326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224">
                <a:solidFill>
                  <a:srgbClr val="008000"/>
                </a:solidFill>
              </a:rPr>
              <a:t>-- The following syntax creates a security policy with a filter predicate for the Customer table</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SECURITY</a:t>
            </a:r>
            <a:r>
              <a:rPr lang="en-US" sz="1224">
                <a:solidFill>
                  <a:srgbClr val="000000"/>
                </a:solidFill>
              </a:rPr>
              <a:t> </a:t>
            </a:r>
            <a:r>
              <a:rPr lang="en-US" sz="1224">
                <a:solidFill>
                  <a:srgbClr val="0000FF"/>
                </a:solidFill>
              </a:rPr>
              <a:t>POLICY</a:t>
            </a:r>
            <a:r>
              <a:rPr lang="en-US" sz="1224">
                <a:solidFill>
                  <a:srgbClr val="000000"/>
                </a:solidFill>
              </a:rPr>
              <a:t> [</a:t>
            </a:r>
            <a:r>
              <a:rPr lang="en-US" sz="1224" err="1">
                <a:solidFill>
                  <a:srgbClr val="000000"/>
                </a:solidFill>
              </a:rPr>
              <a:t>FederatedSecurityPolicy</a:t>
            </a:r>
            <a:r>
              <a:rPr lang="en-US" sz="1224">
                <a:solidFill>
                  <a:srgbClr val="000000"/>
                </a:solidFill>
              </a:rPr>
              <a:t>] </a:t>
            </a:r>
          </a:p>
          <a:p>
            <a:r>
              <a:rPr lang="en-US" sz="1224">
                <a:solidFill>
                  <a:srgbClr val="0000FF"/>
                </a:solidFill>
              </a:rPr>
              <a:t>ADD</a:t>
            </a:r>
            <a:r>
              <a:rPr lang="en-US" sz="1224">
                <a:solidFill>
                  <a:srgbClr val="000000"/>
                </a:solidFill>
              </a:rPr>
              <a:t> </a:t>
            </a:r>
            <a:r>
              <a:rPr lang="en-US" sz="1224">
                <a:solidFill>
                  <a:srgbClr val="0000FF"/>
                </a:solidFill>
              </a:rPr>
              <a:t>FILTER</a:t>
            </a:r>
            <a:r>
              <a:rPr lang="en-US" sz="1224">
                <a:solidFill>
                  <a:srgbClr val="000000"/>
                </a:solidFill>
              </a:rPr>
              <a:t> </a:t>
            </a:r>
            <a:r>
              <a:rPr lang="en-US" sz="1224">
                <a:solidFill>
                  <a:srgbClr val="0000FF"/>
                </a:solidFill>
              </a:rPr>
              <a:t>PREDICATE</a:t>
            </a:r>
            <a:r>
              <a:rPr lang="en-US" sz="1224">
                <a:solidFill>
                  <a:srgbClr val="000000"/>
                </a:solidFill>
              </a:rPr>
              <a:t> [</a:t>
            </a:r>
            <a:r>
              <a:rPr lang="en-US" sz="1224" err="1">
                <a:solidFill>
                  <a:srgbClr val="000000"/>
                </a:solidFill>
              </a:rPr>
              <a:t>rls</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fn_securitypredicate</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CustomerId</a:t>
            </a:r>
            <a:r>
              <a:rPr lang="en-US" sz="1224">
                <a:solidFill>
                  <a:srgbClr val="000000"/>
                </a:solidFill>
              </a:rPr>
              <a:t>]</a:t>
            </a:r>
            <a:r>
              <a:rPr lang="en-US" sz="1224">
                <a:solidFill>
                  <a:srgbClr val="808080"/>
                </a:solidFill>
              </a:rPr>
              <a:t>)</a:t>
            </a:r>
            <a:r>
              <a:rPr lang="en-US" sz="1224">
                <a:solidFill>
                  <a:srgbClr val="000000"/>
                </a:solidFill>
              </a:rPr>
              <a:t> </a:t>
            </a:r>
          </a:p>
          <a:p>
            <a:r>
              <a:rPr lang="en-US" sz="1224">
                <a:solidFill>
                  <a:srgbClr val="0000FF"/>
                </a:solidFill>
              </a:rPr>
              <a:t>ON</a:t>
            </a:r>
            <a:r>
              <a:rPr lang="en-US" sz="1224">
                <a:solidFill>
                  <a:srgbClr val="000000"/>
                </a:solidFill>
              </a:rPr>
              <a:t> [dbo]</a:t>
            </a:r>
            <a:r>
              <a:rPr lang="en-US" sz="1224">
                <a:solidFill>
                  <a:srgbClr val="808080"/>
                </a:solidFill>
              </a:rPr>
              <a:t>.</a:t>
            </a:r>
            <a:r>
              <a:rPr lang="en-US" sz="1224">
                <a:solidFill>
                  <a:srgbClr val="000000"/>
                </a:solidFill>
              </a:rPr>
              <a:t>[Customer]</a:t>
            </a:r>
            <a:r>
              <a:rPr lang="en-US" sz="1224">
                <a:solidFill>
                  <a:srgbClr val="808080"/>
                </a:solidFill>
              </a:rPr>
              <a:t>;</a:t>
            </a:r>
            <a:endParaRPr lang="en-US" sz="1224">
              <a:solidFill>
                <a:srgbClr val="000000"/>
              </a:solidFill>
            </a:endParaRPr>
          </a:p>
          <a:p>
            <a:endParaRPr lang="en-US" sz="1224">
              <a:solidFill>
                <a:srgbClr val="000000"/>
              </a:solidFill>
            </a:endParaRPr>
          </a:p>
          <a:p>
            <a:r>
              <a:rPr lang="en-US" sz="1224">
                <a:solidFill>
                  <a:srgbClr val="008000"/>
                </a:solidFill>
              </a:rPr>
              <a:t>-- Create a new schema and predicate function, which will use the application user ID stored in CONTEXT_INFO to filter rows.</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FUNCTION</a:t>
            </a:r>
            <a:r>
              <a:rPr lang="en-US" sz="1224">
                <a:solidFill>
                  <a:srgbClr val="000000"/>
                </a:solidFill>
              </a:rPr>
              <a:t> </a:t>
            </a:r>
            <a:r>
              <a:rPr lang="en-US" sz="1224" err="1">
                <a:solidFill>
                  <a:srgbClr val="000000"/>
                </a:solidFill>
              </a:rPr>
              <a:t>rls</a:t>
            </a:r>
            <a:r>
              <a:rPr lang="en-US" sz="1224" err="1">
                <a:solidFill>
                  <a:srgbClr val="808080"/>
                </a:solidFill>
              </a:rPr>
              <a:t>.</a:t>
            </a:r>
            <a:r>
              <a:rPr lang="en-US" sz="1224" err="1">
                <a:solidFill>
                  <a:srgbClr val="000000"/>
                </a:solidFill>
              </a:rPr>
              <a:t>fn_securitypredicate</a:t>
            </a:r>
            <a:r>
              <a:rPr lang="en-US" sz="1224">
                <a:solidFill>
                  <a:srgbClr val="0000FF"/>
                </a:solidFill>
              </a:rPr>
              <a:t> </a:t>
            </a:r>
            <a:r>
              <a:rPr lang="en-US" sz="1224">
                <a:solidFill>
                  <a:srgbClr val="808080"/>
                </a:solidFill>
              </a:rPr>
              <a:t>(</a:t>
            </a:r>
            <a:r>
              <a:rPr lang="en-US" sz="1224">
                <a:solidFill>
                  <a:srgbClr val="000000"/>
                </a:solidFill>
              </a:rPr>
              <a:t>@</a:t>
            </a:r>
            <a:r>
              <a:rPr lang="en-US" sz="1224" err="1">
                <a:solidFill>
                  <a:srgbClr val="000000"/>
                </a:solidFill>
              </a:rPr>
              <a:t>AppUserId</a:t>
            </a:r>
            <a:r>
              <a:rPr lang="en-US" sz="1224">
                <a:solidFill>
                  <a:srgbClr val="000000"/>
                </a:solidFill>
              </a:rPr>
              <a:t> </a:t>
            </a:r>
            <a:r>
              <a:rPr lang="en-US" sz="1224">
                <a:solidFill>
                  <a:srgbClr val="0000FF"/>
                </a:solidFill>
              </a:rPr>
              <a:t>int</a:t>
            </a:r>
            <a:r>
              <a:rPr lang="en-US" sz="1224">
                <a:solidFill>
                  <a:srgbClr val="808080"/>
                </a:solidFill>
              </a:rPr>
              <a:t>)</a:t>
            </a:r>
            <a:r>
              <a:rPr lang="en-US" sz="1224">
                <a:solidFill>
                  <a:srgbClr val="000000"/>
                </a:solidFill>
              </a:rPr>
              <a:t>     </a:t>
            </a:r>
          </a:p>
          <a:p>
            <a:r>
              <a:rPr lang="en-US" sz="1224">
                <a:solidFill>
                  <a:srgbClr val="0000FF"/>
                </a:solidFill>
              </a:rPr>
              <a:t>RETURNS</a:t>
            </a:r>
            <a:r>
              <a:rPr lang="en-US" sz="1224">
                <a:solidFill>
                  <a:srgbClr val="000000"/>
                </a:solidFill>
              </a:rPr>
              <a:t> </a:t>
            </a:r>
            <a:r>
              <a:rPr lang="en-US" sz="1224">
                <a:solidFill>
                  <a:srgbClr val="0000FF"/>
                </a:solidFill>
              </a:rPr>
              <a:t>TABLE</a:t>
            </a:r>
            <a:r>
              <a:rPr lang="en-US" sz="1224">
                <a:solidFill>
                  <a:srgbClr val="000000"/>
                </a:solidFill>
              </a:rPr>
              <a:t>     </a:t>
            </a:r>
          </a:p>
          <a:p>
            <a:r>
              <a:rPr lang="en-US" sz="1224">
                <a:solidFill>
                  <a:srgbClr val="0000FF"/>
                </a:solidFill>
              </a:rPr>
              <a:t>WITH</a:t>
            </a:r>
            <a:r>
              <a:rPr lang="en-US" sz="1224">
                <a:solidFill>
                  <a:srgbClr val="000000"/>
                </a:solidFill>
              </a:rPr>
              <a:t> </a:t>
            </a:r>
            <a:r>
              <a:rPr lang="en-US" sz="1224">
                <a:solidFill>
                  <a:srgbClr val="0000FF"/>
                </a:solidFill>
              </a:rPr>
              <a:t>SCHEMABINDING</a:t>
            </a:r>
            <a:r>
              <a:rPr lang="en-US" sz="1224">
                <a:solidFill>
                  <a:srgbClr val="000000"/>
                </a:solidFill>
              </a:rPr>
              <a:t> </a:t>
            </a:r>
          </a:p>
          <a:p>
            <a:r>
              <a:rPr lang="en-US" sz="1224">
                <a:solidFill>
                  <a:srgbClr val="0000FF"/>
                </a:solidFill>
              </a:rPr>
              <a:t>AS</a:t>
            </a:r>
            <a:r>
              <a:rPr lang="en-US" sz="1224">
                <a:solidFill>
                  <a:srgbClr val="000000"/>
                </a:solidFill>
              </a:rPr>
              <a:t>     </a:t>
            </a:r>
          </a:p>
          <a:p>
            <a:r>
              <a:rPr lang="en-US" sz="1224">
                <a:solidFill>
                  <a:srgbClr val="0000FF"/>
                </a:solidFill>
              </a:rPr>
              <a:t>RETURN </a:t>
            </a:r>
            <a:r>
              <a:rPr lang="en-US" sz="1224">
                <a:solidFill>
                  <a:srgbClr val="808080"/>
                </a:solidFill>
              </a:rPr>
              <a:t>(</a:t>
            </a:r>
            <a:endParaRPr lang="en-US" sz="1224">
              <a:solidFill>
                <a:srgbClr val="000000"/>
              </a:solidFill>
            </a:endParaRPr>
          </a:p>
          <a:p>
            <a:r>
              <a:rPr lang="en-US" sz="1224">
                <a:solidFill>
                  <a:srgbClr val="0000FF"/>
                </a:solidFill>
              </a:rPr>
              <a:t>SELECT</a:t>
            </a:r>
            <a:r>
              <a:rPr lang="en-US" sz="1224">
                <a:solidFill>
                  <a:srgbClr val="000000"/>
                </a:solidFill>
              </a:rPr>
              <a:t> 1 </a:t>
            </a:r>
            <a:r>
              <a:rPr lang="en-US" sz="1224">
                <a:solidFill>
                  <a:srgbClr val="0000FF"/>
                </a:solidFill>
              </a:rPr>
              <a:t>AS</a:t>
            </a:r>
            <a:r>
              <a:rPr lang="en-US" sz="1224">
                <a:solidFill>
                  <a:srgbClr val="000000"/>
                </a:solidFill>
              </a:rPr>
              <a:t> </a:t>
            </a:r>
            <a:r>
              <a:rPr lang="en-US" sz="1224" err="1">
                <a:solidFill>
                  <a:srgbClr val="000000"/>
                </a:solidFill>
              </a:rPr>
              <a:t>fn_securitypredicate_result</a:t>
            </a:r>
            <a:r>
              <a:rPr lang="en-US" sz="1224">
                <a:solidFill>
                  <a:srgbClr val="000000"/>
                </a:solidFill>
              </a:rPr>
              <a:t>     </a:t>
            </a:r>
          </a:p>
          <a:p>
            <a:r>
              <a:rPr lang="en-US" sz="1224">
                <a:solidFill>
                  <a:srgbClr val="0000FF"/>
                </a:solidFill>
              </a:rPr>
              <a:t>WHERE</a:t>
            </a:r>
            <a:r>
              <a:rPr lang="en-US" sz="1224">
                <a:solidFill>
                  <a:srgbClr val="000000"/>
                </a:solidFill>
              </a:rPr>
              <a:t>         </a:t>
            </a:r>
          </a:p>
          <a:p>
            <a:r>
              <a:rPr lang="en-US" sz="1224">
                <a:solidFill>
                  <a:srgbClr val="FF00FF"/>
                </a:solidFill>
              </a:rPr>
              <a:t>DATABASE_PRINCIPAL_ID</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DATABASE_PRINCIPAL_ID</a:t>
            </a:r>
            <a:r>
              <a:rPr lang="en-US" sz="1224">
                <a:solidFill>
                  <a:srgbClr val="808080"/>
                </a:solidFill>
              </a:rPr>
              <a:t>(</a:t>
            </a:r>
            <a:r>
              <a:rPr lang="en-US" sz="1224">
                <a:solidFill>
                  <a:srgbClr val="FF0000"/>
                </a:solidFill>
              </a:rPr>
              <a:t>'dbo'</a:t>
            </a:r>
            <a:r>
              <a:rPr lang="en-US" sz="1224">
                <a:solidFill>
                  <a:srgbClr val="808080"/>
                </a:solidFill>
              </a:rPr>
              <a:t>)</a:t>
            </a:r>
            <a:r>
              <a:rPr lang="en-US" sz="1224">
                <a:solidFill>
                  <a:srgbClr val="000000"/>
                </a:solidFill>
              </a:rPr>
              <a:t> </a:t>
            </a:r>
            <a:r>
              <a:rPr lang="en-US" sz="1224">
                <a:solidFill>
                  <a:srgbClr val="008000"/>
                </a:solidFill>
              </a:rPr>
              <a:t>-- application context         </a:t>
            </a:r>
            <a:endParaRPr lang="en-US" sz="1224">
              <a:solidFill>
                <a:srgbClr val="000000"/>
              </a:solidFill>
            </a:endParaRPr>
          </a:p>
          <a:p>
            <a:r>
              <a:rPr lang="en-US" sz="1224">
                <a:solidFill>
                  <a:srgbClr val="808080"/>
                </a:solidFill>
              </a:rPr>
              <a:t>AND</a:t>
            </a:r>
            <a:r>
              <a:rPr lang="en-US" sz="1224">
                <a:solidFill>
                  <a:srgbClr val="000000"/>
                </a:solidFill>
              </a:rPr>
              <a:t> </a:t>
            </a:r>
            <a:r>
              <a:rPr lang="en-US" sz="1224">
                <a:solidFill>
                  <a:srgbClr val="FF00FF"/>
                </a:solidFill>
              </a:rPr>
              <a:t>CONTEXT_INFO</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CONVERT</a:t>
            </a:r>
            <a:r>
              <a:rPr lang="en-US" sz="1224">
                <a:solidFill>
                  <a:srgbClr val="808080"/>
                </a:solidFill>
              </a:rPr>
              <a:t>(</a:t>
            </a:r>
            <a:r>
              <a:rPr lang="en-US" sz="1224">
                <a:solidFill>
                  <a:srgbClr val="0000FF"/>
                </a:solidFill>
              </a:rPr>
              <a:t>VARBINARY</a:t>
            </a:r>
            <a:r>
              <a:rPr lang="en-US" sz="1224">
                <a:solidFill>
                  <a:srgbClr val="808080"/>
                </a:solidFill>
              </a:rPr>
              <a:t>(</a:t>
            </a:r>
            <a:r>
              <a:rPr lang="en-US" sz="1224">
                <a:solidFill>
                  <a:srgbClr val="000000"/>
                </a:solidFill>
              </a:rPr>
              <a:t>128</a:t>
            </a:r>
            <a:r>
              <a:rPr lang="en-US" sz="1224">
                <a:solidFill>
                  <a:srgbClr val="808080"/>
                </a:solidFill>
              </a:rPr>
              <a:t>),</a:t>
            </a:r>
            <a:r>
              <a:rPr lang="en-US" sz="1224">
                <a:solidFill>
                  <a:srgbClr val="000000"/>
                </a:solidFill>
              </a:rPr>
              <a:t> @</a:t>
            </a:r>
            <a:r>
              <a:rPr lang="en-US" sz="1224" err="1">
                <a:solidFill>
                  <a:srgbClr val="000000"/>
                </a:solidFill>
              </a:rPr>
              <a:t>AppUserId</a:t>
            </a:r>
            <a:r>
              <a:rPr lang="en-US" sz="1224">
                <a:solidFill>
                  <a:srgbClr val="808080"/>
                </a:solidFill>
              </a:rPr>
              <a:t>));</a:t>
            </a:r>
            <a:r>
              <a:rPr lang="en-US" sz="1224">
                <a:solidFill>
                  <a:srgbClr val="000000"/>
                </a:solidFill>
              </a:rPr>
              <a:t> </a:t>
            </a:r>
          </a:p>
          <a:p>
            <a:r>
              <a:rPr lang="en-US" sz="1224">
                <a:solidFill>
                  <a:srgbClr val="0000FF"/>
                </a:solidFill>
              </a:rPr>
              <a:t>GO</a:t>
            </a:r>
            <a:endParaRPr lang="en-US" sz="1224">
              <a:solidFill>
                <a:srgbClr val="000000"/>
              </a:solidFill>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030260" y="2420525"/>
            <a:ext cx="3720172"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3406592" y="2652480"/>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9422973" y="250555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5420373" cy="1819088"/>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FUNCTION</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 </a:t>
            </a:r>
            <a:r>
              <a:rPr lang="en-US" sz="1122">
                <a:solidFill>
                  <a:srgbClr val="0000FF"/>
                </a:solidFill>
                <a:latin typeface="Consolas" panose="020B0609020204030204" pitchFamily="49" charset="0"/>
              </a:rPr>
              <a:t>int</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RETURNS</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SCHEMABINDING</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AS</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SELECT</a:t>
            </a:r>
            <a:r>
              <a:rPr lang="en-US" sz="1122">
                <a:solidFill>
                  <a:srgbClr val="000000"/>
                </a:solidFill>
                <a:latin typeface="Consolas" panose="020B0609020204030204" pitchFamily="49" charset="0"/>
              </a:rPr>
              <a:t> 1 </a:t>
            </a:r>
            <a:r>
              <a:rPr lang="en-US" sz="1122">
                <a:solidFill>
                  <a:srgbClr val="0000FF"/>
                </a:solidFill>
                <a:latin typeface="Consolas" panose="020B0609020204030204" pitchFamily="49" charset="0"/>
              </a:rPr>
              <a:t>as</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fn_securitypredicate_result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FROM</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StaffDuties</a:t>
            </a:r>
            <a:r>
              <a:rPr lang="en-US" sz="1122">
                <a:solidFill>
                  <a:srgbClr val="000000"/>
                </a:solidFill>
                <a:latin typeface="Consolas" panose="020B0609020204030204" pitchFamily="49" charset="0"/>
              </a:rPr>
              <a:t> d </a:t>
            </a:r>
            <a:r>
              <a:rPr lang="en-US" sz="1122">
                <a:solidFill>
                  <a:srgbClr val="808080"/>
                </a:solidFill>
                <a:latin typeface="Consolas" panose="020B0609020204030204" pitchFamily="49" charset="0"/>
              </a:rPr>
              <a:t>INNER</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JOIN</a:t>
            </a:r>
            <a:r>
              <a:rPr lang="en-US" sz="1122">
                <a:solidFill>
                  <a:srgbClr val="000000"/>
                </a:solidFill>
                <a:latin typeface="Consolas" panose="020B0609020204030204" pitchFamily="49" charset="0"/>
              </a:rPr>
              <a:t> Employees e </a:t>
            </a:r>
          </a:p>
          <a:p>
            <a:r>
              <a:rPr lang="fi-FI" sz="1122">
                <a:solidFill>
                  <a:srgbClr val="000000"/>
                </a:solidFill>
                <a:latin typeface="Consolas" panose="020B0609020204030204" pitchFamily="49" charset="0"/>
              </a:rPr>
              <a:t>        </a:t>
            </a:r>
            <a:r>
              <a:rPr lang="fi-FI" sz="1122">
                <a:solidFill>
                  <a:srgbClr val="0000FF"/>
                </a:solidFill>
                <a:latin typeface="Consolas" panose="020B0609020204030204" pitchFamily="49" charset="0"/>
              </a:rPr>
              <a:t>ON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e</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WHERE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e</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UserSID</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FF00FF"/>
                </a:solidFill>
                <a:latin typeface="Consolas" panose="020B0609020204030204" pitchFamily="49" charset="0"/>
              </a:rPr>
              <a:t>SUSER_SID</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AND</a:t>
            </a:r>
            <a:r>
              <a:rPr lang="en-US" sz="1122">
                <a:solidFill>
                  <a:srgbClr val="000000"/>
                </a:solidFill>
                <a:latin typeface="Consolas" panose="020B0609020204030204" pitchFamily="49" charset="0"/>
              </a:rPr>
              <a:t> @wing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endParaRPr lang="en-US" sz="1122">
              <a:solidFill>
                <a:srgbClr val="000000"/>
              </a:solidFill>
              <a:latin typeface="Consolas" panose="020B0609020204030204" pitchFamily="49" charset="0"/>
            </a:endParaRPr>
          </a:p>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SECURITY</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POLICY</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SecPol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ADD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FILTER</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PREDICATE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000000"/>
                </a:solidFill>
                <a:latin typeface="Consolas" panose="020B0609020204030204" pitchFamily="49" charset="0"/>
              </a:rPr>
              <a:t> Patients</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 </a:t>
            </a:r>
            <a:r>
              <a:rPr lang="en-US" sz="1122">
                <a:solidFill>
                  <a:srgbClr val="808080"/>
                </a:solidFill>
                <a:latin typeface="Consolas" panose="020B0609020204030204" pitchFamily="49" charset="0"/>
              </a:rPr>
              <a:t>(</a:t>
            </a:r>
            <a:r>
              <a:rPr lang="en-US" sz="1122">
                <a:solidFill>
                  <a:srgbClr val="0000FF"/>
                </a:solidFill>
                <a:latin typeface="Consolas" panose="020B0609020204030204" pitchFamily="49" charset="0"/>
              </a:rPr>
              <a:t>STATE</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7" name="Rectangle 6"/>
          <p:cNvSpPr/>
          <p:nvPr/>
        </p:nvSpPr>
        <p:spPr bwMode="auto">
          <a:xfrm>
            <a:off x="5458357" y="2981769"/>
            <a:ext cx="1020393" cy="8874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24" kern="0">
                <a:solidFill>
                  <a:srgbClr val="0072C6"/>
                </a:solidFill>
                <a:latin typeface="Segoe UI"/>
              </a:rPr>
              <a:t>Filter</a:t>
            </a:r>
            <a:br>
              <a:rPr lang="en-US" sz="1224" kern="0">
                <a:solidFill>
                  <a:srgbClr val="0072C6"/>
                </a:solidFill>
                <a:latin typeface="Segoe UI"/>
              </a:rPr>
            </a:br>
            <a:r>
              <a:rPr lang="en-US" sz="1224" kern="0">
                <a:solidFill>
                  <a:srgbClr val="0072C6"/>
                </a:solidFill>
                <a:latin typeface="Segoe UI"/>
              </a:rPr>
              <a:t>Predicate:</a:t>
            </a:r>
          </a:p>
          <a:p>
            <a:pPr algn="ctr" defTabSz="932114" fontAlgn="base">
              <a:spcBef>
                <a:spcPct val="0"/>
              </a:spcBef>
              <a:spcAft>
                <a:spcPct val="0"/>
              </a:spcAft>
              <a:defRPr/>
            </a:pPr>
            <a:r>
              <a:rPr lang="en-US" sz="1224" kern="0">
                <a:solidFill>
                  <a:srgbClr val="0072C6"/>
                </a:solidFill>
                <a:latin typeface="Segoe UI"/>
              </a:rPr>
              <a:t>INNER </a:t>
            </a:r>
            <a:br>
              <a:rPr lang="en-US" sz="1224" kern="0">
                <a:solidFill>
                  <a:srgbClr val="0072C6"/>
                </a:solidFill>
                <a:latin typeface="Segoe UI"/>
              </a:rPr>
            </a:br>
            <a:r>
              <a:rPr lang="en-US" sz="1224" kern="0">
                <a:solidFill>
                  <a:srgbClr val="0072C6"/>
                </a:solidFill>
                <a:latin typeface="Segoe UI"/>
              </a:rPr>
              <a:t>JOIN…</a:t>
            </a:r>
          </a:p>
        </p:txBody>
      </p:sp>
      <p:sp>
        <p:nvSpPr>
          <p:cNvPr id="18" name="Rectangle 17"/>
          <p:cNvSpPr/>
          <p:nvPr/>
        </p:nvSpPr>
        <p:spPr bwMode="auto">
          <a:xfrm>
            <a:off x="3867711" y="2983769"/>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Security policy</a:t>
            </a:r>
          </a:p>
        </p:txBody>
      </p:sp>
      <p:sp>
        <p:nvSpPr>
          <p:cNvPr id="17" name="Rectangle 16"/>
          <p:cNvSpPr/>
          <p:nvPr/>
        </p:nvSpPr>
        <p:spPr>
          <a:xfrm>
            <a:off x="1206752" y="4896981"/>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3682114" y="467132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filter predicate and security policy in T-SQL, binding the predicate to the Patients table</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464746" y="3568443"/>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a:endCxn id="17" idx="0"/>
          </p:cNvCxnSpPr>
          <p:nvPr/>
        </p:nvCxnSpPr>
        <p:spPr>
          <a:xfrm>
            <a:off x="1769480" y="3896912"/>
            <a:ext cx="0" cy="100006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Security policy transparently rewrites query to apply filter predicate</a:t>
            </a:r>
          </a:p>
        </p:txBody>
      </p:sp>
      <p:sp>
        <p:nvSpPr>
          <p:cNvPr id="42" name="TextBox 41"/>
          <p:cNvSpPr txBox="1"/>
          <p:nvPr/>
        </p:nvSpPr>
        <p:spPr>
          <a:xfrm>
            <a:off x="7073503" y="5016435"/>
            <a:ext cx="5024739" cy="461766"/>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p>
          <a:p>
            <a:r>
              <a:rPr lang="en-US" sz="1122">
                <a:solidFill>
                  <a:srgbClr val="000000"/>
                </a:solidFill>
              </a:rPr>
              <a:t>   SEMIJOIN </a:t>
            </a:r>
            <a:r>
              <a:rPr lang="en-US" sz="1122">
                <a:solidFill>
                  <a:srgbClr val="808080"/>
                </a:solidFill>
              </a:rPr>
              <a:t>APPLY</a:t>
            </a:r>
            <a:r>
              <a:rPr lang="en-US" sz="1122">
                <a:solidFill>
                  <a:srgbClr val="000000"/>
                </a:solidFill>
              </a:rPr>
              <a:t> </a:t>
            </a:r>
            <a:r>
              <a:rPr lang="en-US" sz="1122" err="1">
                <a:solidFill>
                  <a:srgbClr val="000000"/>
                </a:solidFill>
              </a:rPr>
              <a:t>dbo</a:t>
            </a:r>
            <a:r>
              <a:rPr lang="en-US" sz="1122" err="1">
                <a:solidFill>
                  <a:srgbClr val="808080"/>
                </a:solidFill>
              </a:rPr>
              <a:t>.</a:t>
            </a:r>
            <a:r>
              <a:rPr lang="en-US" sz="1122" err="1">
                <a:solidFill>
                  <a:srgbClr val="000000"/>
                </a:solidFill>
              </a:rPr>
              <a:t>fn_securitypredicate</a:t>
            </a:r>
            <a:r>
              <a:rPr lang="en-US" sz="1122">
                <a:solidFill>
                  <a:srgbClr val="808080"/>
                </a:solidFill>
              </a:rPr>
              <a:t>(</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kern="0">
              <a:solidFill>
                <a:srgbClr val="505050"/>
              </a:solidFill>
            </a:endParaRPr>
          </a:p>
        </p:txBody>
      </p:sp>
      <p:sp>
        <p:nvSpPr>
          <p:cNvPr id="43" name="TextBox 42"/>
          <p:cNvSpPr txBox="1"/>
          <p:nvPr/>
        </p:nvSpPr>
        <p:spPr>
          <a:xfrm>
            <a:off x="7068894" y="5837839"/>
            <a:ext cx="5029348" cy="637547"/>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Patients</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StaffDuties</a:t>
            </a:r>
            <a:r>
              <a:rPr lang="en-US" sz="1122">
                <a:solidFill>
                  <a:srgbClr val="000000"/>
                </a:solidFill>
              </a:rPr>
              <a:t> d </a:t>
            </a:r>
            <a:r>
              <a:rPr lang="en-US" sz="1122">
                <a:solidFill>
                  <a:srgbClr val="808080"/>
                </a:solidFill>
              </a:rPr>
              <a:t>INNER</a:t>
            </a:r>
            <a:r>
              <a:rPr lang="en-US" sz="1122">
                <a:solidFill>
                  <a:srgbClr val="000000"/>
                </a:solidFill>
              </a:rPr>
              <a:t> </a:t>
            </a:r>
            <a:r>
              <a:rPr lang="en-US" sz="1122">
                <a:solidFill>
                  <a:srgbClr val="808080"/>
                </a:solidFill>
              </a:rPr>
              <a:t>JOIN</a:t>
            </a:r>
            <a:r>
              <a:rPr lang="en-US" sz="1122">
                <a:solidFill>
                  <a:srgbClr val="000000"/>
                </a:solidFill>
              </a:rPr>
              <a:t> Employees e </a:t>
            </a:r>
            <a:r>
              <a:rPr lang="en-US" sz="1122"/>
              <a:t>ON </a:t>
            </a:r>
            <a:r>
              <a:rPr lang="en-US" sz="1122">
                <a:solidFill>
                  <a:srgbClr val="808080"/>
                </a:solidFill>
              </a:rPr>
              <a:t>(</a:t>
            </a:r>
            <a:r>
              <a:rPr lang="en-US" sz="1122" err="1">
                <a:solidFill>
                  <a:srgbClr val="000000"/>
                </a:solidFill>
              </a:rPr>
              <a:t>d</a:t>
            </a:r>
            <a:r>
              <a:rPr lang="en-US" sz="1122" err="1">
                <a:solidFill>
                  <a:srgbClr val="808080"/>
                </a:solidFill>
              </a:rPr>
              <a:t>.</a:t>
            </a:r>
            <a:r>
              <a:rPr lang="en-US" sz="1122" err="1">
                <a:solidFill>
                  <a:srgbClr val="000000"/>
                </a:solidFill>
              </a:rPr>
              <a:t>EmpId</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EmpId</a:t>
            </a:r>
            <a:r>
              <a:rPr lang="en-US" sz="1122">
                <a:solidFill>
                  <a:srgbClr val="808080"/>
                </a:solidFill>
              </a:rPr>
              <a:t>)</a:t>
            </a:r>
            <a:r>
              <a:rPr lang="en-US" sz="1122">
                <a:solidFill>
                  <a:srgbClr val="000000"/>
                </a:solidFill>
              </a:rPr>
              <a:t> </a:t>
            </a:r>
          </a:p>
          <a:p>
            <a:r>
              <a:rPr lang="en-US" sz="1122">
                <a:solidFill>
                  <a:srgbClr val="000000"/>
                </a:solidFill>
              </a:rPr>
              <a:t>   </a:t>
            </a:r>
            <a:r>
              <a:rPr lang="en-US" sz="1122"/>
              <a:t>WHERE</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UserSID</a:t>
            </a:r>
            <a:r>
              <a:rPr lang="en-US" sz="1122">
                <a:solidFill>
                  <a:srgbClr val="000000"/>
                </a:solidFill>
              </a:rPr>
              <a:t> </a:t>
            </a:r>
            <a:r>
              <a:rPr lang="en-US" sz="1122">
                <a:solidFill>
                  <a:srgbClr val="808080"/>
                </a:solidFill>
              </a:rPr>
              <a:t>=</a:t>
            </a:r>
            <a:r>
              <a:rPr lang="en-US" sz="1122">
                <a:solidFill>
                  <a:srgbClr val="000000"/>
                </a:solidFill>
              </a:rPr>
              <a:t> </a:t>
            </a:r>
            <a:r>
              <a:rPr lang="en-US" sz="1122">
                <a:solidFill>
                  <a:srgbClr val="FF00FF"/>
                </a:solidFill>
              </a:rPr>
              <a:t>SUSER_SID</a:t>
            </a:r>
            <a:r>
              <a:rPr lang="en-US" sz="1122">
                <a:solidFill>
                  <a:srgbClr val="808080"/>
                </a:solidFill>
              </a:rPr>
              <a:t>()</a:t>
            </a:r>
            <a:r>
              <a:rPr lang="en-US" sz="1122">
                <a:solidFill>
                  <a:srgbClr val="000000"/>
                </a:solidFill>
              </a:rPr>
              <a:t> </a:t>
            </a:r>
            <a:r>
              <a:rPr lang="en-US" sz="1122">
                <a:solidFill>
                  <a:srgbClr val="808080"/>
                </a:solidFill>
              </a:rPr>
              <a:t>AND</a:t>
            </a:r>
            <a:r>
              <a:rPr lang="en-US" sz="1122">
                <a:solidFill>
                  <a:srgbClr val="000000"/>
                </a:solidFill>
              </a:rPr>
              <a:t> </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d</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463626" y="2605357"/>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746053" y="1770414"/>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a:stCxn id="18" idx="2"/>
          </p:cNvCxnSpPr>
          <p:nvPr/>
        </p:nvCxnSpPr>
        <p:spPr>
          <a:xfrm>
            <a:off x="4411280" y="3871539"/>
            <a:ext cx="0" cy="68492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a:endCxn id="42" idx="0"/>
          </p:cNvCxnSpPr>
          <p:nvPr/>
        </p:nvCxnSpPr>
        <p:spPr>
          <a:xfrm>
            <a:off x="9585872" y="4556003"/>
            <a:ext cx="0" cy="46043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165202-EEEB-4864-B902-8DF97A84C07E}"/>
              </a:ext>
            </a:extLst>
          </p:cNvPr>
          <p:cNvCxnSpPr>
            <a:cxnSpLocks/>
          </p:cNvCxnSpPr>
          <p:nvPr/>
        </p:nvCxnSpPr>
        <p:spPr>
          <a:xfrm>
            <a:off x="9585872" y="5477597"/>
            <a:ext cx="0" cy="29810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8220" y="5356889"/>
            <a:ext cx="1913911" cy="267958"/>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highlight>
                  <a:srgbClr val="FFFFFF"/>
                </a:highlight>
              </a:rPr>
              <a:t>SELECT</a:t>
            </a:r>
            <a:r>
              <a:rPr lang="en-US" sz="1122">
                <a:solidFill>
                  <a:srgbClr val="000000"/>
                </a:solidFill>
                <a:highlight>
                  <a:srgbClr val="FFFFFF"/>
                </a:highlight>
              </a:rPr>
              <a:t> </a:t>
            </a:r>
            <a:r>
              <a:rPr lang="en-US" sz="1122">
                <a:solidFill>
                  <a:srgbClr val="808080"/>
                </a:solidFill>
                <a:highlight>
                  <a:srgbClr val="FFFFFF"/>
                </a:highlight>
              </a:rPr>
              <a:t>*</a:t>
            </a:r>
            <a:r>
              <a:rPr lang="en-US" sz="1122">
                <a:solidFill>
                  <a:srgbClr val="000000"/>
                </a:solidFill>
                <a:highlight>
                  <a:srgbClr val="FFFFFF"/>
                </a:highlight>
              </a:rPr>
              <a:t> </a:t>
            </a:r>
            <a:r>
              <a:rPr lang="en-US" sz="1122">
                <a:highlight>
                  <a:srgbClr val="FFFFFF"/>
                </a:highlight>
              </a:rPr>
              <a:t>FROM</a:t>
            </a:r>
            <a:r>
              <a:rPr lang="en-US" sz="1122">
                <a:solidFill>
                  <a:srgbClr val="000000"/>
                </a:solidFill>
                <a:highlight>
                  <a:srgbClr val="FFFFFF"/>
                </a:highlight>
              </a:rPr>
              <a:t> Patients</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478750" y="3425494"/>
            <a:ext cx="543365"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795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520298"/>
          </a:xfrm>
        </p:spPr>
        <p:txBody>
          <a:bodyPr/>
          <a:lstStyle/>
          <a:p>
            <a:pPr lvl="1"/>
            <a:r>
              <a:rPr lang="en-US" sz="2040">
                <a:solidFill>
                  <a:srgbClr val="0078D7"/>
                </a:solidFill>
              </a:rPr>
              <a:t>Overview</a:t>
            </a:r>
            <a:endParaRPr lang="en-US" sz="1836"/>
          </a:p>
          <a:p>
            <a:pPr lvl="1"/>
            <a:r>
              <a:rPr lang="en-US" sz="1836"/>
              <a:t>Control access of specific columns in a database table based on customer’s group membership or execution context</a:t>
            </a:r>
          </a:p>
          <a:p>
            <a:pPr lvl="1"/>
            <a:r>
              <a:rPr lang="en-US" sz="1836"/>
              <a:t>Simplifies the design and implementation of security by putting restriction logic in database tier as opposed to application tier</a:t>
            </a:r>
          </a:p>
          <a:p>
            <a:pPr lvl="1"/>
            <a:r>
              <a:rPr lang="en-US" sz="1836"/>
              <a:t>Administer via GRANT T-SQL statement</a:t>
            </a:r>
          </a:p>
          <a:p>
            <a:pPr lvl="1"/>
            <a:r>
              <a:rPr lang="en-US" sz="1836"/>
              <a:t>Both Azure Active Directory (AAD) and SQL authentication are supported</a:t>
            </a:r>
          </a:p>
        </p:txBody>
      </p:sp>
      <p:sp>
        <p:nvSpPr>
          <p:cNvPr id="3" name="Title 2"/>
          <p:cNvSpPr>
            <a:spLocks noGrp="1"/>
          </p:cNvSpPr>
          <p:nvPr>
            <p:ph type="title"/>
          </p:nvPr>
        </p:nvSpPr>
        <p:spPr/>
        <p:txBody>
          <a:bodyPr/>
          <a:lstStyle/>
          <a:p>
            <a:pPr lvl="0"/>
            <a:r>
              <a:rPr lang="en-US"/>
              <a:t>COLUMN-level security (CLS)</a:t>
            </a:r>
          </a:p>
        </p:txBody>
      </p:sp>
      <p:pic>
        <p:nvPicPr>
          <p:cNvPr id="4098" name="Picture 2" descr="cls">
            <a:extLst>
              <a:ext uri="{FF2B5EF4-FFF2-40B4-BE49-F238E27FC236}">
                <a16:creationId xmlns:a16="http://schemas.microsoft.com/office/drawing/2014/main" id="{11D90DB5-B0DD-4DE2-9693-3AFC17B7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29" y="1748631"/>
            <a:ext cx="5627832" cy="26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97632" y="2420525"/>
            <a:ext cx="2452800"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4441081" y="2585475"/>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8911418" y="244643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4987637" cy="1503075"/>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Patients</a:t>
            </a:r>
            <a:r>
              <a:rPr lang="en-US" sz="1122">
                <a:solidFill>
                  <a:srgbClr val="0000FF"/>
                </a:solidFill>
                <a:latin typeface="Consolas" panose="020B0609020204030204" pitchFamily="49" charset="0"/>
              </a:rPr>
              <a:t> </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PatientID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int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IDENTITY</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FirstName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SSN </a:t>
            </a:r>
            <a:r>
              <a:rPr lang="en-US" sz="1122">
                <a:solidFill>
                  <a:srgbClr val="0000FF"/>
                </a:solidFill>
                <a:latin typeface="Consolas" panose="020B0609020204030204" pitchFamily="49" charset="0"/>
              </a:rPr>
              <a:t>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9</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LastName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Phone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12</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Email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18" name="Rectangle 17"/>
          <p:cNvSpPr/>
          <p:nvPr/>
        </p:nvSpPr>
        <p:spPr bwMode="auto">
          <a:xfrm>
            <a:off x="4965638" y="4531947"/>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Permission policy</a:t>
            </a:r>
          </a:p>
        </p:txBody>
      </p:sp>
      <p:sp>
        <p:nvSpPr>
          <p:cNvPr id="17" name="Rectangle 16"/>
          <p:cNvSpPr/>
          <p:nvPr/>
        </p:nvSpPr>
        <p:spPr>
          <a:xfrm>
            <a:off x="1454731" y="4484306"/>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4806446" y="292244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permission policy in T-SQL, binding the policy to the Patients table on a specific group</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714837" y="3558872"/>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p:cNvCxnSpPr>
          <p:nvPr/>
        </p:nvCxnSpPr>
        <p:spPr>
          <a:xfrm>
            <a:off x="2019523" y="3855373"/>
            <a:ext cx="0" cy="54266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Permission policy prevents access on sensitive data</a:t>
            </a:r>
          </a:p>
        </p:txBody>
      </p:sp>
      <p:sp>
        <p:nvSpPr>
          <p:cNvPr id="42" name="TextBox 41"/>
          <p:cNvSpPr txBox="1"/>
          <p:nvPr/>
        </p:nvSpPr>
        <p:spPr>
          <a:xfrm>
            <a:off x="7022115" y="4643450"/>
            <a:ext cx="5024739" cy="650239"/>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GRANT</a:t>
            </a:r>
            <a:r>
              <a:rPr lang="en-US" sz="1122">
                <a:solidFill>
                  <a:srgbClr val="000000"/>
                </a:solidFill>
              </a:rPr>
              <a:t> </a:t>
            </a:r>
            <a:r>
              <a:rPr lang="en-US" sz="1122"/>
              <a:t>SELECT</a:t>
            </a:r>
            <a:r>
              <a:rPr lang="en-US" sz="1122">
                <a:solidFill>
                  <a:srgbClr val="000000"/>
                </a:solidFill>
              </a:rPr>
              <a:t> </a:t>
            </a:r>
            <a:r>
              <a:rPr lang="en-US" sz="1122"/>
              <a:t>ON</a:t>
            </a:r>
            <a:r>
              <a:rPr lang="en-US" sz="1122">
                <a:solidFill>
                  <a:srgbClr val="000000"/>
                </a:solidFill>
              </a:rPr>
              <a:t> Patients</a:t>
            </a:r>
            <a:r>
              <a:rPr lang="en-US" sz="1122"/>
              <a:t> </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PatientID</a:t>
            </a:r>
            <a:r>
              <a:rPr lang="en-US" sz="1122">
                <a:solidFill>
                  <a:srgbClr val="808080"/>
                </a:solidFill>
              </a:rPr>
              <a:t>,</a:t>
            </a:r>
            <a:r>
              <a:rPr lang="en-US" sz="1122">
                <a:solidFill>
                  <a:srgbClr val="000000"/>
                </a:solidFill>
              </a:rPr>
              <a:t> FirstName</a:t>
            </a:r>
            <a:r>
              <a:rPr lang="en-US" sz="1122">
                <a:solidFill>
                  <a:srgbClr val="808080"/>
                </a:solidFill>
              </a:rPr>
              <a:t>,</a:t>
            </a:r>
            <a:r>
              <a:rPr lang="en-US" sz="1122">
                <a:solidFill>
                  <a:srgbClr val="000000"/>
                </a:solidFill>
              </a:rPr>
              <a:t> </a:t>
            </a:r>
            <a:r>
              <a:rPr lang="en-US" sz="1122" err="1">
                <a:solidFill>
                  <a:srgbClr val="000000"/>
                </a:solidFill>
              </a:rPr>
              <a:t>LastName</a:t>
            </a:r>
            <a:r>
              <a:rPr lang="en-US" sz="1122">
                <a:solidFill>
                  <a:srgbClr val="808080"/>
                </a:solidFill>
              </a:rPr>
              <a:t>,</a:t>
            </a:r>
            <a:r>
              <a:rPr lang="en-US" sz="1122">
                <a:solidFill>
                  <a:srgbClr val="000000"/>
                </a:solidFill>
              </a:rPr>
              <a:t> Phone</a:t>
            </a:r>
            <a:r>
              <a:rPr lang="en-US" sz="1122">
                <a:solidFill>
                  <a:srgbClr val="808080"/>
                </a:solidFill>
              </a:rPr>
              <a:t>,</a:t>
            </a:r>
            <a:r>
              <a:rPr lang="en-US" sz="1122">
                <a:solidFill>
                  <a:srgbClr val="000000"/>
                </a:solidFill>
              </a:rPr>
              <a:t> Email</a:t>
            </a:r>
          </a:p>
          <a:p>
            <a:r>
              <a:rPr lang="en-US" sz="1122">
                <a:solidFill>
                  <a:srgbClr val="808080"/>
                </a:solidFill>
              </a:rPr>
              <a:t>)</a:t>
            </a:r>
            <a:r>
              <a:rPr lang="en-US" sz="1122">
                <a:solidFill>
                  <a:srgbClr val="000000"/>
                </a:solidFill>
              </a:rPr>
              <a:t> </a:t>
            </a:r>
            <a:r>
              <a:rPr lang="en-US" sz="1122"/>
              <a:t>TO</a:t>
            </a:r>
            <a:r>
              <a:rPr lang="en-US" sz="1122">
                <a:solidFill>
                  <a:srgbClr val="000000"/>
                </a:solidFill>
              </a:rPr>
              <a:t> Nurse</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CLS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742732" y="2607028"/>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234498" y="1767550"/>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p:cNvCxnSpPr>
          <p:nvPr/>
        </p:nvCxnSpPr>
        <p:spPr>
          <a:xfrm flipV="1">
            <a:off x="5503103" y="4193111"/>
            <a:ext cx="0" cy="33883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p:cNvCxnSpPr>
          <p:nvPr/>
        </p:nvCxnSpPr>
        <p:spPr>
          <a:xfrm>
            <a:off x="9515933" y="4298341"/>
            <a:ext cx="0" cy="34510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926" y="4814540"/>
            <a:ext cx="3791023" cy="1232792"/>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224"/>
              <a:t>SELECT * FROM Membership;</a:t>
            </a:r>
          </a:p>
          <a:p>
            <a:pPr lvl="0">
              <a:defRPr/>
            </a:pPr>
            <a:endParaRPr lang="en-US" sz="1122" kern="0">
              <a:solidFill>
                <a:srgbClr val="505050"/>
              </a:solidFill>
            </a:endParaRPr>
          </a:p>
          <a:p>
            <a:pPr lvl="0">
              <a:defRPr/>
            </a:pPr>
            <a:r>
              <a:rPr lang="en-US" sz="1122" kern="0">
                <a:solidFill>
                  <a:srgbClr val="505050"/>
                </a:solidFill>
              </a:rPr>
              <a:t>Msg 230, Level 14, State 1, Line 12</a:t>
            </a:r>
          </a:p>
          <a:p>
            <a:pPr lvl="0">
              <a:defRPr/>
            </a:pPr>
            <a:r>
              <a:rPr lang="en-US" sz="1122" kern="0">
                <a:solidFill>
                  <a:srgbClr val="505050"/>
                </a:solidFill>
              </a:rPr>
              <a:t>The SELECT permission was denied on the column 'SSN' of the object 'Membership', database '</a:t>
            </a:r>
            <a:r>
              <a:rPr lang="en-US" sz="1122" kern="0" err="1">
                <a:solidFill>
                  <a:srgbClr val="505050"/>
                </a:solidFill>
              </a:rPr>
              <a:t>CLS_TestDW</a:t>
            </a:r>
            <a:r>
              <a:rPr lang="en-US" sz="1122" kern="0">
                <a:solidFill>
                  <a:srgbClr val="505050"/>
                </a:solidFill>
              </a:rPr>
              <a:t>', schema 'dbo'.</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260707" y="3425494"/>
            <a:ext cx="76140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C2DB68-7BBE-4249-8B89-124D7922600B}"/>
              </a:ext>
            </a:extLst>
          </p:cNvPr>
          <p:cNvSpPr txBox="1"/>
          <p:nvPr/>
        </p:nvSpPr>
        <p:spPr>
          <a:xfrm>
            <a:off x="7113265" y="5310389"/>
            <a:ext cx="4936134"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Allow ‘Nurse’ to access all columns except for sensitive SSN column</a:t>
            </a:r>
          </a:p>
        </p:txBody>
      </p:sp>
      <p:cxnSp>
        <p:nvCxnSpPr>
          <p:cNvPr id="68" name="Straight Arrow Connector 67">
            <a:extLst>
              <a:ext uri="{FF2B5EF4-FFF2-40B4-BE49-F238E27FC236}">
                <a16:creationId xmlns:a16="http://schemas.microsoft.com/office/drawing/2014/main" id="{E7C3F7CA-678B-4CC8-B9F2-F009F9370B9F}"/>
              </a:ext>
            </a:extLst>
          </p:cNvPr>
          <p:cNvCxnSpPr>
            <a:cxnSpLocks/>
          </p:cNvCxnSpPr>
          <p:nvPr/>
        </p:nvCxnSpPr>
        <p:spPr>
          <a:xfrm flipH="1">
            <a:off x="6052776" y="4960404"/>
            <a:ext cx="96934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85F4B3-E484-4FFC-9DB9-42B24DFF624F}"/>
              </a:ext>
            </a:extLst>
          </p:cNvPr>
          <p:cNvSpPr txBox="1"/>
          <p:nvPr/>
        </p:nvSpPr>
        <p:spPr>
          <a:xfrm>
            <a:off x="650519" y="6064156"/>
            <a:ext cx="2775790" cy="439988"/>
          </a:xfrm>
          <a:prstGeom prst="rect">
            <a:avLst/>
          </a:prstGeom>
          <a:noFill/>
        </p:spPr>
        <p:txBody>
          <a:bodyPr wrap="square" lIns="93260" tIns="46630" rIns="93260" bIns="46630" rtlCol="0">
            <a:spAutoFit/>
          </a:bodyPr>
          <a:lstStyle/>
          <a:p>
            <a:pPr defTabSz="932597">
              <a:lnSpc>
                <a:spcPct val="90000"/>
              </a:lnSpc>
              <a:spcAft>
                <a:spcPts val="600"/>
              </a:spcAft>
              <a:defRPr/>
            </a:pPr>
            <a:r>
              <a:rPr lang="en-US" sz="1224" kern="0">
                <a:solidFill>
                  <a:srgbClr val="0078D7"/>
                </a:solidFill>
                <a:latin typeface="Segoe UI"/>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p:txBody>
          <a:bodyPr/>
          <a:lstStyle/>
          <a:p>
            <a:r>
              <a:rPr lang="en-US" dirty="0"/>
              <a:t>SQL Data discovery &amp; classification	</a:t>
            </a:r>
            <a:r>
              <a:rPr lang="en-US" dirty="0">
                <a:solidFill>
                  <a:srgbClr val="FF0000"/>
                </a:solidFill>
              </a:rPr>
              <a:t>PRE</a:t>
            </a:r>
          </a:p>
        </p:txBody>
      </p:sp>
      <p:pic>
        <p:nvPicPr>
          <p:cNvPr id="4" name="Picture 3"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553" y="1084046"/>
            <a:ext cx="4669213" cy="33391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3" y="3409563"/>
            <a:ext cx="3969362" cy="1797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EBA78-0163-496E-B76A-D104C965E076}"/>
              </a:ext>
            </a:extLst>
          </p:cNvPr>
          <p:cNvSpPr/>
          <p:nvPr/>
        </p:nvSpPr>
        <p:spPr>
          <a:xfrm>
            <a:off x="490149" y="1537248"/>
            <a:ext cx="6217356" cy="2471664"/>
          </a:xfrm>
          <a:prstGeom prst="rect">
            <a:avLst/>
          </a:prstGeom>
        </p:spPr>
        <p:txBody>
          <a:bodyPr>
            <a:spAutoFit/>
          </a:bodyPr>
          <a:lstStyle/>
          <a:p>
            <a:pPr defTabSz="932563">
              <a:spcBef>
                <a:spcPts val="1224"/>
              </a:spcBef>
              <a:buClr>
                <a:srgbClr val="0078D7"/>
              </a:buClr>
              <a:buSzPct val="90000"/>
            </a:pPr>
            <a:r>
              <a:rPr lang="en-US" sz="2448">
                <a:solidFill>
                  <a:srgbClr val="0078D7"/>
                </a:solidFill>
                <a:latin typeface="Segoe UI Semilight" panose="020B0402040204020203" pitchFamily="34" charset="0"/>
                <a:cs typeface="Segoe UI Semilight" panose="020B0402040204020203" pitchFamily="34" charset="0"/>
              </a:rPr>
              <a:t>Overview</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Automatic discovery of columns with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Add persistent sensitive data labels</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Audit and detect access to the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Manage labels for your entire Azure tenant using Azure Security Center</a:t>
            </a:r>
          </a:p>
        </p:txBody>
      </p:sp>
      <p:sp>
        <p:nvSpPr>
          <p:cNvPr id="7" name="Rectangle 6">
            <a:extLst>
              <a:ext uri="{FF2B5EF4-FFF2-40B4-BE49-F238E27FC236}">
                <a16:creationId xmlns:a16="http://schemas.microsoft.com/office/drawing/2014/main" id="{E6488ACB-EAFD-4E17-91A6-4F49D2A6FF7C}"/>
              </a:ext>
            </a:extLst>
          </p:cNvPr>
          <p:cNvSpPr/>
          <p:nvPr/>
        </p:nvSpPr>
        <p:spPr>
          <a:xfrm>
            <a:off x="1845177"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47" tIns="46623" rIns="93247" bIns="46623" rtlCol="0" anchor="ctr" anchorCtr="0">
            <a:spAutoFit/>
          </a:bodyPr>
          <a:lstStyle/>
          <a:p>
            <a:pPr algn="ctr" defTabSz="932563">
              <a:defRPr/>
            </a:pPr>
            <a:r>
              <a:rPr lang="en-US" sz="1428">
                <a:solidFill>
                  <a:srgbClr val="0078D7"/>
                </a:solidFill>
                <a:latin typeface="Segoe UI"/>
              </a:rPr>
              <a:t>Discover</a:t>
            </a:r>
          </a:p>
        </p:txBody>
      </p:sp>
      <p:grpSp>
        <p:nvGrpSpPr>
          <p:cNvPr id="8" name="Group 7">
            <a:extLst>
              <a:ext uri="{FF2B5EF4-FFF2-40B4-BE49-F238E27FC236}">
                <a16:creationId xmlns:a16="http://schemas.microsoft.com/office/drawing/2014/main" id="{284DBD93-5EE0-45C8-BE11-BF280E2C096B}"/>
              </a:ext>
            </a:extLst>
          </p:cNvPr>
          <p:cNvGrpSpPr/>
          <p:nvPr/>
        </p:nvGrpSpPr>
        <p:grpSpPr>
          <a:xfrm>
            <a:off x="1513022" y="5277473"/>
            <a:ext cx="1589205" cy="982964"/>
            <a:chOff x="855228" y="693135"/>
            <a:chExt cx="814784" cy="503965"/>
          </a:xfrm>
        </p:grpSpPr>
        <p:grpSp>
          <p:nvGrpSpPr>
            <p:cNvPr id="9" name="Group 4">
              <a:extLst>
                <a:ext uri="{FF2B5EF4-FFF2-40B4-BE49-F238E27FC236}">
                  <a16:creationId xmlns:a16="http://schemas.microsoft.com/office/drawing/2014/main" id="{D8BBEB6F-17D5-4F21-B9B9-B7692F9106CA}"/>
                </a:ext>
              </a:extLst>
            </p:cNvPr>
            <p:cNvGrpSpPr>
              <a:grpSpLocks noChangeAspect="1"/>
            </p:cNvGrpSpPr>
            <p:nvPr/>
          </p:nvGrpSpPr>
          <p:grpSpPr bwMode="auto">
            <a:xfrm>
              <a:off x="1118865" y="693135"/>
              <a:ext cx="287510" cy="503666"/>
              <a:chOff x="866" y="3346"/>
              <a:chExt cx="137" cy="240"/>
            </a:xfrm>
          </p:grpSpPr>
          <p:sp>
            <p:nvSpPr>
              <p:cNvPr id="32" name="Freeform 5">
                <a:extLst>
                  <a:ext uri="{FF2B5EF4-FFF2-40B4-BE49-F238E27FC236}">
                    <a16:creationId xmlns:a16="http://schemas.microsoft.com/office/drawing/2014/main" id="{8D146E11-6DCB-4FDF-B737-3B844EE1C41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3" name="Freeform 6">
                <a:extLst>
                  <a:ext uri="{FF2B5EF4-FFF2-40B4-BE49-F238E27FC236}">
                    <a16:creationId xmlns:a16="http://schemas.microsoft.com/office/drawing/2014/main" id="{EE2751A0-54C3-4067-BC20-25DDD23AE59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4" name="Freeform 7">
                <a:extLst>
                  <a:ext uri="{FF2B5EF4-FFF2-40B4-BE49-F238E27FC236}">
                    <a16:creationId xmlns:a16="http://schemas.microsoft.com/office/drawing/2014/main" id="{00845E40-CE00-4671-964C-5D664D24C54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5" name="Freeform 8">
                <a:extLst>
                  <a:ext uri="{FF2B5EF4-FFF2-40B4-BE49-F238E27FC236}">
                    <a16:creationId xmlns:a16="http://schemas.microsoft.com/office/drawing/2014/main" id="{8006CDCA-F004-47E1-8077-45E9296613A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10" name="Group 9">
              <a:extLst>
                <a:ext uri="{FF2B5EF4-FFF2-40B4-BE49-F238E27FC236}">
                  <a16:creationId xmlns:a16="http://schemas.microsoft.com/office/drawing/2014/main" id="{27AF84E5-9BF2-4C1A-AE3B-E89DF0599BEC}"/>
                </a:ext>
              </a:extLst>
            </p:cNvPr>
            <p:cNvGrpSpPr/>
            <p:nvPr/>
          </p:nvGrpSpPr>
          <p:grpSpPr>
            <a:xfrm>
              <a:off x="855228" y="788559"/>
              <a:ext cx="814784" cy="408541"/>
              <a:chOff x="3398731" y="2302049"/>
              <a:chExt cx="814784" cy="408541"/>
            </a:xfrm>
          </p:grpSpPr>
          <p:sp>
            <p:nvSpPr>
              <p:cNvPr id="11" name="Freeform 21">
                <a:extLst>
                  <a:ext uri="{FF2B5EF4-FFF2-40B4-BE49-F238E27FC236}">
                    <a16:creationId xmlns:a16="http://schemas.microsoft.com/office/drawing/2014/main" id="{3A9B4000-2DE0-4574-B888-DA8913930FB5}"/>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2" name="Freeform 22">
                <a:extLst>
                  <a:ext uri="{FF2B5EF4-FFF2-40B4-BE49-F238E27FC236}">
                    <a16:creationId xmlns:a16="http://schemas.microsoft.com/office/drawing/2014/main" id="{9F0B554C-D46D-4616-9BBA-9AC043A5D267}"/>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3" name="Freeform 24">
                <a:extLst>
                  <a:ext uri="{FF2B5EF4-FFF2-40B4-BE49-F238E27FC236}">
                    <a16:creationId xmlns:a16="http://schemas.microsoft.com/office/drawing/2014/main" id="{AD9B2254-9381-4F13-A276-2514FDE9FAFE}"/>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4" name="Freeform 27">
                <a:extLst>
                  <a:ext uri="{FF2B5EF4-FFF2-40B4-BE49-F238E27FC236}">
                    <a16:creationId xmlns:a16="http://schemas.microsoft.com/office/drawing/2014/main" id="{28EDF89C-3390-496A-A499-3EFB1EDBDE64}"/>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5" name="Freeform 28">
                <a:extLst>
                  <a:ext uri="{FF2B5EF4-FFF2-40B4-BE49-F238E27FC236}">
                    <a16:creationId xmlns:a16="http://schemas.microsoft.com/office/drawing/2014/main" id="{47E32C8E-CC40-4799-8FCD-567EE51B50BD}"/>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6" name="Freeform 30">
                <a:extLst>
                  <a:ext uri="{FF2B5EF4-FFF2-40B4-BE49-F238E27FC236}">
                    <a16:creationId xmlns:a16="http://schemas.microsoft.com/office/drawing/2014/main" id="{295135C8-F739-4419-A940-6476B31B1A77}"/>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7" name="Freeform 31">
                <a:extLst>
                  <a:ext uri="{FF2B5EF4-FFF2-40B4-BE49-F238E27FC236}">
                    <a16:creationId xmlns:a16="http://schemas.microsoft.com/office/drawing/2014/main" id="{5B137827-83F4-4000-A272-F408E4ECB72F}"/>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8" name="Freeform 33">
                <a:extLst>
                  <a:ext uri="{FF2B5EF4-FFF2-40B4-BE49-F238E27FC236}">
                    <a16:creationId xmlns:a16="http://schemas.microsoft.com/office/drawing/2014/main" id="{6A5670FA-6D17-41C3-82C3-14619F43200F}"/>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9" name="Freeform 35">
                <a:extLst>
                  <a:ext uri="{FF2B5EF4-FFF2-40B4-BE49-F238E27FC236}">
                    <a16:creationId xmlns:a16="http://schemas.microsoft.com/office/drawing/2014/main" id="{1DF49BA2-23F1-4274-BD73-67AC83F00E69}"/>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0" name="Freeform 36">
                <a:extLst>
                  <a:ext uri="{FF2B5EF4-FFF2-40B4-BE49-F238E27FC236}">
                    <a16:creationId xmlns:a16="http://schemas.microsoft.com/office/drawing/2014/main" id="{9978319E-CCD8-45F1-A2A9-B317DC98111F}"/>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1" name="Freeform 22">
                <a:extLst>
                  <a:ext uri="{FF2B5EF4-FFF2-40B4-BE49-F238E27FC236}">
                    <a16:creationId xmlns:a16="http://schemas.microsoft.com/office/drawing/2014/main" id="{7470C474-A683-43D3-8402-8FF2EA42D40E}"/>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2" name="Freeform 24">
                <a:extLst>
                  <a:ext uri="{FF2B5EF4-FFF2-40B4-BE49-F238E27FC236}">
                    <a16:creationId xmlns:a16="http://schemas.microsoft.com/office/drawing/2014/main" id="{96134C03-2794-4918-95B8-F7BD876FE29F}"/>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3" name="Freeform 25">
                <a:extLst>
                  <a:ext uri="{FF2B5EF4-FFF2-40B4-BE49-F238E27FC236}">
                    <a16:creationId xmlns:a16="http://schemas.microsoft.com/office/drawing/2014/main" id="{014C9AF7-F045-480E-BF7E-8EBF271F8250}"/>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4" name="Freeform 27">
                <a:extLst>
                  <a:ext uri="{FF2B5EF4-FFF2-40B4-BE49-F238E27FC236}">
                    <a16:creationId xmlns:a16="http://schemas.microsoft.com/office/drawing/2014/main" id="{3C694860-95F2-4D37-93F5-E663FAF3249B}"/>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5" name="Freeform 28">
                <a:extLst>
                  <a:ext uri="{FF2B5EF4-FFF2-40B4-BE49-F238E27FC236}">
                    <a16:creationId xmlns:a16="http://schemas.microsoft.com/office/drawing/2014/main" id="{2594E7E7-70A3-425D-8458-D16DFE759C66}"/>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6" name="Freeform 30">
                <a:extLst>
                  <a:ext uri="{FF2B5EF4-FFF2-40B4-BE49-F238E27FC236}">
                    <a16:creationId xmlns:a16="http://schemas.microsoft.com/office/drawing/2014/main" id="{65541FBD-EECC-40CC-8110-5B7BF2C7DE00}"/>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7" name="Freeform 31">
                <a:extLst>
                  <a:ext uri="{FF2B5EF4-FFF2-40B4-BE49-F238E27FC236}">
                    <a16:creationId xmlns:a16="http://schemas.microsoft.com/office/drawing/2014/main" id="{E95824BE-6A02-47D7-9D8C-C2824ECC5447}"/>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8" name="Freeform 33">
                <a:extLst>
                  <a:ext uri="{FF2B5EF4-FFF2-40B4-BE49-F238E27FC236}">
                    <a16:creationId xmlns:a16="http://schemas.microsoft.com/office/drawing/2014/main" id="{D7372E10-8CC1-4F28-9FA6-D12D5CEE97BB}"/>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9" name="Freeform 34">
                <a:extLst>
                  <a:ext uri="{FF2B5EF4-FFF2-40B4-BE49-F238E27FC236}">
                    <a16:creationId xmlns:a16="http://schemas.microsoft.com/office/drawing/2014/main" id="{5C633E58-D598-4829-8C42-D85AB3B65CDF}"/>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0" name="Freeform 35">
                <a:extLst>
                  <a:ext uri="{FF2B5EF4-FFF2-40B4-BE49-F238E27FC236}">
                    <a16:creationId xmlns:a16="http://schemas.microsoft.com/office/drawing/2014/main" id="{53A9AD40-502E-498F-817A-97DF3FE46A2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1" name="Freeform 36">
                <a:extLst>
                  <a:ext uri="{FF2B5EF4-FFF2-40B4-BE49-F238E27FC236}">
                    <a16:creationId xmlns:a16="http://schemas.microsoft.com/office/drawing/2014/main" id="{B68B6F2F-1561-457C-8CB0-803AA584C663}"/>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sp>
        <p:nvSpPr>
          <p:cNvPr id="51" name="Rectangle 50">
            <a:extLst>
              <a:ext uri="{FF2B5EF4-FFF2-40B4-BE49-F238E27FC236}">
                <a16:creationId xmlns:a16="http://schemas.microsoft.com/office/drawing/2014/main" id="{0BBF13F8-61DB-49BB-BC90-81B94233BFB3}"/>
              </a:ext>
            </a:extLst>
          </p:cNvPr>
          <p:cNvSpPr/>
          <p:nvPr/>
        </p:nvSpPr>
        <p:spPr>
          <a:xfrm>
            <a:off x="5029999"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Classify</a:t>
            </a:r>
          </a:p>
        </p:txBody>
      </p:sp>
      <p:grpSp>
        <p:nvGrpSpPr>
          <p:cNvPr id="52" name="Group 51">
            <a:extLst>
              <a:ext uri="{FF2B5EF4-FFF2-40B4-BE49-F238E27FC236}">
                <a16:creationId xmlns:a16="http://schemas.microsoft.com/office/drawing/2014/main" id="{BAAD8017-0AE8-4953-9951-33AEDF125226}"/>
              </a:ext>
            </a:extLst>
          </p:cNvPr>
          <p:cNvGrpSpPr/>
          <p:nvPr/>
        </p:nvGrpSpPr>
        <p:grpSpPr>
          <a:xfrm>
            <a:off x="4742512" y="5325751"/>
            <a:ext cx="1499871" cy="986353"/>
            <a:chOff x="1216997" y="3249743"/>
            <a:chExt cx="1470595" cy="967101"/>
          </a:xfrm>
        </p:grpSpPr>
        <p:grpSp>
          <p:nvGrpSpPr>
            <p:cNvPr id="53" name="Group 52">
              <a:extLst>
                <a:ext uri="{FF2B5EF4-FFF2-40B4-BE49-F238E27FC236}">
                  <a16:creationId xmlns:a16="http://schemas.microsoft.com/office/drawing/2014/main" id="{1C61ECFC-7632-45DE-8EF9-2BFEEF012E55}"/>
                </a:ext>
              </a:extLst>
            </p:cNvPr>
            <p:cNvGrpSpPr/>
            <p:nvPr/>
          </p:nvGrpSpPr>
          <p:grpSpPr>
            <a:xfrm>
              <a:off x="2295274" y="3316106"/>
              <a:ext cx="330047" cy="76756"/>
              <a:chOff x="2326017" y="4564258"/>
              <a:chExt cx="330094" cy="76767"/>
            </a:xfrm>
          </p:grpSpPr>
          <p:sp>
            <p:nvSpPr>
              <p:cNvPr id="63" name="Oval 11">
                <a:extLst>
                  <a:ext uri="{FF2B5EF4-FFF2-40B4-BE49-F238E27FC236}">
                    <a16:creationId xmlns:a16="http://schemas.microsoft.com/office/drawing/2014/main" id="{22C25EBA-4614-4B41-A116-C2D46A447224}"/>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4" name="Oval 12">
                <a:extLst>
                  <a:ext uri="{FF2B5EF4-FFF2-40B4-BE49-F238E27FC236}">
                    <a16:creationId xmlns:a16="http://schemas.microsoft.com/office/drawing/2014/main" id="{61B35D13-460F-42FC-A3C3-5F383490C8BF}"/>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5" name="Oval 13">
                <a:extLst>
                  <a:ext uri="{FF2B5EF4-FFF2-40B4-BE49-F238E27FC236}">
                    <a16:creationId xmlns:a16="http://schemas.microsoft.com/office/drawing/2014/main" id="{E6A40F2C-E9F0-4537-90ED-34C3521EAEF3}"/>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4" name="Group 53">
              <a:extLst>
                <a:ext uri="{FF2B5EF4-FFF2-40B4-BE49-F238E27FC236}">
                  <a16:creationId xmlns:a16="http://schemas.microsoft.com/office/drawing/2014/main" id="{E4650EFB-E8FE-48CF-A70F-0CC8F886C8D5}"/>
                </a:ext>
              </a:extLst>
            </p:cNvPr>
            <p:cNvGrpSpPr/>
            <p:nvPr/>
          </p:nvGrpSpPr>
          <p:grpSpPr>
            <a:xfrm>
              <a:off x="1216997" y="3249743"/>
              <a:ext cx="1470595" cy="967101"/>
              <a:chOff x="1216997" y="3249743"/>
              <a:chExt cx="1470595" cy="967101"/>
            </a:xfrm>
          </p:grpSpPr>
          <p:grpSp>
            <p:nvGrpSpPr>
              <p:cNvPr id="55" name="Group 54">
                <a:extLst>
                  <a:ext uri="{FF2B5EF4-FFF2-40B4-BE49-F238E27FC236}">
                    <a16:creationId xmlns:a16="http://schemas.microsoft.com/office/drawing/2014/main" id="{FCDEA9EB-0014-4E88-A3EC-F9716FDD8937}"/>
                  </a:ext>
                </a:extLst>
              </p:cNvPr>
              <p:cNvGrpSpPr/>
              <p:nvPr/>
            </p:nvGrpSpPr>
            <p:grpSpPr>
              <a:xfrm>
                <a:off x="1216997" y="3249743"/>
                <a:ext cx="1470595" cy="967101"/>
                <a:chOff x="2107244" y="1575258"/>
                <a:chExt cx="310993" cy="348066"/>
              </a:xfrm>
            </p:grpSpPr>
            <p:sp>
              <p:nvSpPr>
                <p:cNvPr id="61" name="Rectangle 9">
                  <a:extLst>
                    <a:ext uri="{FF2B5EF4-FFF2-40B4-BE49-F238E27FC236}">
                      <a16:creationId xmlns:a16="http://schemas.microsoft.com/office/drawing/2014/main" id="{F82EA54E-3EDE-4BB2-A1C5-0C036DC88306}"/>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2" name="Line 10">
                  <a:extLst>
                    <a:ext uri="{FF2B5EF4-FFF2-40B4-BE49-F238E27FC236}">
                      <a16:creationId xmlns:a16="http://schemas.microsoft.com/office/drawing/2014/main" id="{516DF9A3-610F-4FA9-9600-0FA7D0258515}"/>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6" name="Group 55">
                <a:extLst>
                  <a:ext uri="{FF2B5EF4-FFF2-40B4-BE49-F238E27FC236}">
                    <a16:creationId xmlns:a16="http://schemas.microsoft.com/office/drawing/2014/main" id="{46D7A6B8-F5D2-45AF-8BF8-6146B34610EB}"/>
                  </a:ext>
                </a:extLst>
              </p:cNvPr>
              <p:cNvGrpSpPr/>
              <p:nvPr/>
            </p:nvGrpSpPr>
            <p:grpSpPr>
              <a:xfrm>
                <a:off x="1785910" y="3619713"/>
                <a:ext cx="350792" cy="441528"/>
                <a:chOff x="9394158" y="2095500"/>
                <a:chExt cx="289216" cy="364023"/>
              </a:xfrm>
            </p:grpSpPr>
            <p:sp>
              <p:nvSpPr>
                <p:cNvPr id="57" name="Freeform 1388">
                  <a:extLst>
                    <a:ext uri="{FF2B5EF4-FFF2-40B4-BE49-F238E27FC236}">
                      <a16:creationId xmlns:a16="http://schemas.microsoft.com/office/drawing/2014/main" id="{7CB4EABD-F095-4573-BA27-7F625B503FFE}"/>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58" name="Group 57">
                  <a:extLst>
                    <a:ext uri="{FF2B5EF4-FFF2-40B4-BE49-F238E27FC236}">
                      <a16:creationId xmlns:a16="http://schemas.microsoft.com/office/drawing/2014/main" id="{30EB00C4-8CAA-4B7B-8C08-36E567291A69}"/>
                    </a:ext>
                  </a:extLst>
                </p:cNvPr>
                <p:cNvGrpSpPr/>
                <p:nvPr/>
              </p:nvGrpSpPr>
              <p:grpSpPr>
                <a:xfrm>
                  <a:off x="9539576" y="2249677"/>
                  <a:ext cx="143798" cy="209846"/>
                  <a:chOff x="1103506" y="2567788"/>
                  <a:chExt cx="405526" cy="591791"/>
                </a:xfrm>
              </p:grpSpPr>
              <p:sp>
                <p:nvSpPr>
                  <p:cNvPr id="59" name="Freeform: Shape 58">
                    <a:extLst>
                      <a:ext uri="{FF2B5EF4-FFF2-40B4-BE49-F238E27FC236}">
                        <a16:creationId xmlns:a16="http://schemas.microsoft.com/office/drawing/2014/main" id="{88ABA366-23BD-4C34-91DA-256CEF31D30C}"/>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60" name="Rectangle 59">
                    <a:extLst>
                      <a:ext uri="{FF2B5EF4-FFF2-40B4-BE49-F238E27FC236}">
                        <a16:creationId xmlns:a16="http://schemas.microsoft.com/office/drawing/2014/main" id="{6D8EDA04-9B5C-402B-AA87-91E20FDF00D1}"/>
                      </a:ext>
                    </a:extLst>
                  </p:cNvPr>
                  <p:cNvSpPr/>
                  <p:nvPr/>
                </p:nvSpPr>
                <p:spPr bwMode="auto">
                  <a:xfrm>
                    <a:off x="1103506" y="2816110"/>
                    <a:ext cx="405526" cy="343469"/>
                  </a:xfrm>
                  <a:prstGeom prst="rect">
                    <a:avLst/>
                  </a:pr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grpSp>
      </p:grpSp>
      <p:sp>
        <p:nvSpPr>
          <p:cNvPr id="66" name="Rectangle 65">
            <a:extLst>
              <a:ext uri="{FF2B5EF4-FFF2-40B4-BE49-F238E27FC236}">
                <a16:creationId xmlns:a16="http://schemas.microsoft.com/office/drawing/2014/main" id="{BF021026-7BFE-4D32-8969-0C87E8E1B95F}"/>
              </a:ext>
            </a:extLst>
          </p:cNvPr>
          <p:cNvSpPr/>
          <p:nvPr/>
        </p:nvSpPr>
        <p:spPr>
          <a:xfrm>
            <a:off x="7987550" y="6350438"/>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Label</a:t>
            </a:r>
          </a:p>
        </p:txBody>
      </p:sp>
      <p:grpSp>
        <p:nvGrpSpPr>
          <p:cNvPr id="67" name="Group 66">
            <a:extLst>
              <a:ext uri="{FF2B5EF4-FFF2-40B4-BE49-F238E27FC236}">
                <a16:creationId xmlns:a16="http://schemas.microsoft.com/office/drawing/2014/main" id="{744DC130-77CD-40F2-9FD2-36EA1F0A4226}"/>
              </a:ext>
            </a:extLst>
          </p:cNvPr>
          <p:cNvGrpSpPr/>
          <p:nvPr/>
        </p:nvGrpSpPr>
        <p:grpSpPr>
          <a:xfrm>
            <a:off x="7700063" y="5325751"/>
            <a:ext cx="1499871" cy="986353"/>
            <a:chOff x="1247587" y="4497886"/>
            <a:chExt cx="1470804" cy="967238"/>
          </a:xfrm>
        </p:grpSpPr>
        <p:grpSp>
          <p:nvGrpSpPr>
            <p:cNvPr id="68" name="Group 67">
              <a:extLst>
                <a:ext uri="{FF2B5EF4-FFF2-40B4-BE49-F238E27FC236}">
                  <a16:creationId xmlns:a16="http://schemas.microsoft.com/office/drawing/2014/main" id="{C0D32C5D-CAB9-46F9-A2F4-D2411846FD64}"/>
                </a:ext>
              </a:extLst>
            </p:cNvPr>
            <p:cNvGrpSpPr/>
            <p:nvPr/>
          </p:nvGrpSpPr>
          <p:grpSpPr>
            <a:xfrm>
              <a:off x="1247587" y="4497886"/>
              <a:ext cx="1470804" cy="967238"/>
              <a:chOff x="2107244" y="1575258"/>
              <a:chExt cx="310993" cy="348066"/>
            </a:xfrm>
          </p:grpSpPr>
          <p:sp>
            <p:nvSpPr>
              <p:cNvPr id="76" name="Rectangle 9">
                <a:extLst>
                  <a:ext uri="{FF2B5EF4-FFF2-40B4-BE49-F238E27FC236}">
                    <a16:creationId xmlns:a16="http://schemas.microsoft.com/office/drawing/2014/main" id="{135749DD-02A3-4D95-BB34-82DA379BDC60}"/>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7" name="Line 10">
                <a:extLst>
                  <a:ext uri="{FF2B5EF4-FFF2-40B4-BE49-F238E27FC236}">
                    <a16:creationId xmlns:a16="http://schemas.microsoft.com/office/drawing/2014/main" id="{1B7FB52E-7AA7-4E18-8904-2595F491FB4F}"/>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69" name="Group 68">
              <a:extLst>
                <a:ext uri="{FF2B5EF4-FFF2-40B4-BE49-F238E27FC236}">
                  <a16:creationId xmlns:a16="http://schemas.microsoft.com/office/drawing/2014/main" id="{8FADA015-024A-48BF-84BB-791A11A8ECE4}"/>
                </a:ext>
              </a:extLst>
            </p:cNvPr>
            <p:cNvGrpSpPr/>
            <p:nvPr/>
          </p:nvGrpSpPr>
          <p:grpSpPr>
            <a:xfrm>
              <a:off x="2326017" y="4564258"/>
              <a:ext cx="330094" cy="76767"/>
              <a:chOff x="2326017" y="4564258"/>
              <a:chExt cx="330094" cy="76767"/>
            </a:xfrm>
          </p:grpSpPr>
          <p:sp>
            <p:nvSpPr>
              <p:cNvPr id="73" name="Oval 11">
                <a:extLst>
                  <a:ext uri="{FF2B5EF4-FFF2-40B4-BE49-F238E27FC236}">
                    <a16:creationId xmlns:a16="http://schemas.microsoft.com/office/drawing/2014/main" id="{A34819B6-BD8D-469C-B5E2-63320A18C733}"/>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4" name="Oval 12">
                <a:extLst>
                  <a:ext uri="{FF2B5EF4-FFF2-40B4-BE49-F238E27FC236}">
                    <a16:creationId xmlns:a16="http://schemas.microsoft.com/office/drawing/2014/main" id="{EAFB6BB8-FF7F-417D-9355-7DE30ECAAC4E}"/>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5" name="Oval 13">
                <a:extLst>
                  <a:ext uri="{FF2B5EF4-FFF2-40B4-BE49-F238E27FC236}">
                    <a16:creationId xmlns:a16="http://schemas.microsoft.com/office/drawing/2014/main" id="{146CE075-B6F2-401D-8A57-5B244800FDFE}"/>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70" name="Group 69">
              <a:extLst>
                <a:ext uri="{FF2B5EF4-FFF2-40B4-BE49-F238E27FC236}">
                  <a16:creationId xmlns:a16="http://schemas.microsoft.com/office/drawing/2014/main" id="{EDB59CD3-E2BA-4D5A-866B-8CDDFE8B3EC6}"/>
                </a:ext>
              </a:extLst>
            </p:cNvPr>
            <p:cNvGrpSpPr/>
            <p:nvPr/>
          </p:nvGrpSpPr>
          <p:grpSpPr>
            <a:xfrm>
              <a:off x="1798556" y="4956408"/>
              <a:ext cx="368866" cy="347167"/>
              <a:chOff x="2202934" y="1701907"/>
              <a:chExt cx="95690" cy="90061"/>
            </a:xfrm>
          </p:grpSpPr>
          <p:sp>
            <p:nvSpPr>
              <p:cNvPr id="71" name="Freeform 14">
                <a:extLst>
                  <a:ext uri="{FF2B5EF4-FFF2-40B4-BE49-F238E27FC236}">
                    <a16:creationId xmlns:a16="http://schemas.microsoft.com/office/drawing/2014/main" id="{1A5F7B42-1882-4728-A78C-8653469220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2" name="Line 15">
                <a:extLst>
                  <a:ext uri="{FF2B5EF4-FFF2-40B4-BE49-F238E27FC236}">
                    <a16:creationId xmlns:a16="http://schemas.microsoft.com/office/drawing/2014/main" id="{334E01BC-B7C7-414F-82C1-ACA983CE200A}"/>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spTree>
    <p:extLst>
      <p:ext uri="{BB962C8B-B14F-4D97-AF65-F5344CB8AC3E}">
        <p14:creationId xmlns:p14="http://schemas.microsoft.com/office/powerpoint/2010/main" val="15951470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0" normalizeH="0" baseline="0" noProof="0">
                <a:ln w="3175">
                  <a:noFill/>
                </a:ln>
                <a:solidFill>
                  <a:srgbClr val="0078D7"/>
                </a:solidFill>
                <a:effectLst/>
                <a:uLnTx/>
                <a:uFillTx/>
                <a:latin typeface="Segoe UI Semilight" charset="0"/>
                <a:ea typeface="+mn-ea"/>
                <a:cs typeface="Segoe UI Semilight" charset="0"/>
              </a:rPr>
              <a:t>Data warehouse </a:t>
            </a: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Managed Identities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6"/>
            <a:ext cx="5942108" cy="2817976"/>
          </a:xfrm>
        </p:spPr>
        <p:txBody>
          <a:bodyPr/>
          <a:lstStyle/>
          <a:p>
            <a:r>
              <a:rPr lang="en-US"/>
              <a:t>Overview</a:t>
            </a:r>
          </a:p>
          <a:p>
            <a:r>
              <a:rPr lang="en-US">
                <a:solidFill>
                  <a:schemeClr val="tx1"/>
                </a:solidFill>
              </a:rPr>
              <a:t>Azure SQL Data Warehouse supports managed service identity authentication to Azure Data Lake. This removes the need for storing access credentials in code or in Azure Key vault.</a:t>
            </a:r>
          </a:p>
          <a:p>
            <a:endParaRPr lang="en-US"/>
          </a:p>
          <a:p>
            <a:endParaRPr lang="en-US"/>
          </a:p>
        </p:txBody>
      </p:sp>
      <p:sp>
        <p:nvSpPr>
          <p:cNvPr id="7" name="Rectangle 6">
            <a:extLst>
              <a:ext uri="{FF2B5EF4-FFF2-40B4-BE49-F238E27FC236}">
                <a16:creationId xmlns:a16="http://schemas.microsoft.com/office/drawing/2014/main" id="{51B64A81-ED54-43C6-B028-DD949B028D28}"/>
              </a:ext>
            </a:extLst>
          </p:cNvPr>
          <p:cNvSpPr/>
          <p:nvPr/>
        </p:nvSpPr>
        <p:spPr>
          <a:xfrm>
            <a:off x="6218237" y="1897906"/>
            <a:ext cx="6217356" cy="2399597"/>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Generate and assign an Azure AD Identity for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AzureRmSqlServer</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AssignIdentity</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Get </a:t>
            </a:r>
            <a:r>
              <a:rPr kumimoji="0" lang="en-US" sz="1632" b="0" i="0" u="none" strike="noStrike" kern="1200" cap="none" spc="0" normalizeH="0" baseline="0" noProof="0" err="1">
                <a:ln>
                  <a:noFill/>
                </a:ln>
                <a:solidFill>
                  <a:srgbClr val="408080"/>
                </a:solidFill>
                <a:effectLst/>
                <a:uLnTx/>
                <a:uFillTx/>
                <a:latin typeface="Consolas" panose="020B0609020204030204" pitchFamily="49" charset="0"/>
                <a:ea typeface="+mn-ea"/>
                <a:cs typeface="+mn-cs"/>
              </a:rPr>
              <a:t>ServicePrincipalId</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assigned to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serverAzureAdIdentity</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AzureRmADServicePrincipal</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SearchString</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Id </a:t>
            </a:r>
          </a:p>
        </p:txBody>
      </p:sp>
    </p:spTree>
    <p:extLst>
      <p:ext uri="{BB962C8B-B14F-4D97-AF65-F5344CB8AC3E}">
        <p14:creationId xmlns:p14="http://schemas.microsoft.com/office/powerpoint/2010/main" val="3421554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management lifecycle</a:t>
            </a:r>
          </a:p>
        </p:txBody>
      </p:sp>
      <p:sp>
        <p:nvSpPr>
          <p:cNvPr id="6" name="Text Placeholder 10">
            <a:extLst>
              <a:ext uri="{FF2B5EF4-FFF2-40B4-BE49-F238E27FC236}">
                <a16:creationId xmlns:a16="http://schemas.microsoft.com/office/drawing/2014/main" id="{6E177ECE-BAB4-47EC-B1C3-43B33857AF69}"/>
              </a:ext>
            </a:extLst>
          </p:cNvPr>
          <p:cNvSpPr txBox="1">
            <a:spLocks/>
          </p:cNvSpPr>
          <p:nvPr/>
        </p:nvSpPr>
        <p:spPr>
          <a:xfrm>
            <a:off x="531711" y="2147477"/>
            <a:ext cx="5290874" cy="274979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management (isolation, classification, and importance) can be used dynamically in response to pressure on the data warehouse.</a:t>
            </a:r>
            <a:br>
              <a:rPr lang="en-US" sz="2040">
                <a:solidFill>
                  <a:schemeClr val="tx1"/>
                </a:solidFill>
              </a:rPr>
            </a:br>
            <a:br>
              <a:rPr lang="en-US" sz="2040">
                <a:solidFill>
                  <a:schemeClr val="tx1"/>
                </a:solidFill>
              </a:rPr>
            </a:br>
            <a:r>
              <a:rPr lang="en-US" sz="2040">
                <a:solidFill>
                  <a:schemeClr val="tx1"/>
                </a:solidFill>
              </a:rPr>
              <a:t>Configure defaults first, then monitor the pressure on the data warehouse system, and adjust configurations as necessary.</a:t>
            </a:r>
          </a:p>
        </p:txBody>
      </p:sp>
      <p:graphicFrame>
        <p:nvGraphicFramePr>
          <p:cNvPr id="8" name="Content Placeholder 3">
            <a:extLst>
              <a:ext uri="{FF2B5EF4-FFF2-40B4-BE49-F238E27FC236}">
                <a16:creationId xmlns:a16="http://schemas.microsoft.com/office/drawing/2014/main" id="{804EDFA7-B975-435A-BA72-5F9F797007E3}"/>
              </a:ext>
            </a:extLst>
          </p:cNvPr>
          <p:cNvGraphicFramePr>
            <a:graphicFrameLocks noChangeAspect="1"/>
          </p:cNvGraphicFramePr>
          <p:nvPr/>
        </p:nvGraphicFramePr>
        <p:xfrm>
          <a:off x="5429877" y="2147477"/>
          <a:ext cx="6733483" cy="310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ABEE5C0-F82F-4AE6-9089-23350624CCD9}"/>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200989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9201852" cy="3641282"/>
          </a:xfrm>
        </p:spPr>
        <p:txBody>
          <a:bodyPr/>
          <a:lstStyle/>
          <a:p>
            <a:r>
              <a:rPr lang="en-US"/>
              <a:t>HyperLogLog Accuracy</a:t>
            </a:r>
          </a:p>
          <a:p>
            <a:r>
              <a:rPr lang="en-US">
                <a:solidFill>
                  <a:schemeClr val="tx1"/>
                </a:solidFill>
              </a:rPr>
              <a:t>Will return a result with a 2% accuracy of true cardinality &lt;CONFIDENCE&gt;</a:t>
            </a:r>
          </a:p>
          <a:p>
            <a:r>
              <a:rPr lang="en-US">
                <a:solidFill>
                  <a:schemeClr val="tx1"/>
                </a:solidFill>
              </a:rPr>
              <a:t>e.g. COUNT (DISTINCT) returns 1,000,000, HyperLogLog will return a value in the range of 999,736 to 1,016,234.</a:t>
            </a:r>
          </a:p>
          <a:p>
            <a:r>
              <a:rPr lang="en-US"/>
              <a:t>APPROX_COUNT_DISTINCT </a:t>
            </a:r>
          </a:p>
          <a:p>
            <a:r>
              <a:rPr lang="en-US">
                <a:solidFill>
                  <a:schemeClr val="tx1"/>
                </a:solidFill>
              </a:rPr>
              <a:t>Returns the approximate number of unique non-null values in a group</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Approximate execution</a:t>
            </a:r>
          </a:p>
        </p:txBody>
      </p:sp>
      <p:sp>
        <p:nvSpPr>
          <p:cNvPr id="2" name="Rectangle 1">
            <a:extLst>
              <a:ext uri="{FF2B5EF4-FFF2-40B4-BE49-F238E27FC236}">
                <a16:creationId xmlns:a16="http://schemas.microsoft.com/office/drawing/2014/main" id="{4134C5DC-8CCD-4781-BC6F-9718EDFBF65C}"/>
              </a:ext>
            </a:extLst>
          </p:cNvPr>
          <p:cNvSpPr/>
          <p:nvPr/>
        </p:nvSpPr>
        <p:spPr>
          <a:xfrm>
            <a:off x="275481" y="4344973"/>
            <a:ext cx="11887878" cy="2399270"/>
          </a:xfrm>
          <a:prstGeom prst="rect">
            <a:avLst/>
          </a:prstGeom>
        </p:spPr>
        <p:txBody>
          <a:bodyPr wrap="square">
            <a:spAutoFit/>
          </a:bodyPr>
          <a:lstStyle/>
          <a:p>
            <a:r>
              <a:rPr lang="en-US" sz="1836">
                <a:solidFill>
                  <a:srgbClr val="008000"/>
                </a:solidFill>
                <a:latin typeface="Consolas" panose="020B0609020204030204" pitchFamily="49" charset="0"/>
              </a:rPr>
              <a:t>-- Syntax</a:t>
            </a:r>
            <a:endParaRPr lang="en-US" sz="1836">
              <a:solidFill>
                <a:srgbClr val="000000"/>
              </a:solidFill>
              <a:latin typeface="Consolas" panose="020B0609020204030204" pitchFamily="49" charset="0"/>
            </a:endParaRPr>
          </a:p>
          <a:p>
            <a:r>
              <a:rPr lang="en-US" sz="1836">
                <a:solidFill>
                  <a:srgbClr val="FF00FF"/>
                </a:solidFill>
                <a:latin typeface="Consolas" panose="020B0609020204030204" pitchFamily="49" charset="0"/>
              </a:rPr>
              <a:t>APPROX_COUNT_DISTINCT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expression </a:t>
            </a:r>
            <a:r>
              <a:rPr lang="en-US" sz="1836">
                <a:solidFill>
                  <a:srgbClr val="80808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rPr>
              <a:t>-- The approximate number of different order keys by order status from the orders table.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APPROX_COUNT_DISTINCT</a:t>
            </a:r>
            <a:r>
              <a:rPr lang="en-US" sz="1836">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O_OrderKey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Approx_Distinct_OrderKey</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dbo</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Orders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ORDER</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29576315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4269089"/>
          </a:xfrm>
        </p:spPr>
        <p:txBody>
          <a:bodyPr/>
          <a:lstStyle/>
          <a:p>
            <a:r>
              <a:rPr lang="en-US"/>
              <a:t>GROUP BY with ROLLUP</a:t>
            </a:r>
          </a:p>
          <a:p>
            <a:r>
              <a:rPr lang="en-US">
                <a:solidFill>
                  <a:schemeClr val="tx1"/>
                </a:solidFill>
              </a:rPr>
              <a:t>Creates a group for each combination of column expressions</a:t>
            </a:r>
          </a:p>
          <a:p>
            <a:r>
              <a:rPr lang="en-US">
                <a:solidFill>
                  <a:schemeClr val="tx1"/>
                </a:solidFill>
              </a:rPr>
              <a:t>Rolls up the results into subtotals and grand totals.</a:t>
            </a:r>
          </a:p>
          <a:p>
            <a:r>
              <a:rPr lang="en-US"/>
              <a:t>GROUPING SETS</a:t>
            </a:r>
          </a:p>
          <a:p>
            <a:r>
              <a:rPr lang="en-US">
                <a:solidFill>
                  <a:schemeClr val="tx1"/>
                </a:solidFill>
              </a:rPr>
              <a:t>Combine multiple GROUP BY clauses into one GROUP BY CLAUSE</a:t>
            </a:r>
          </a:p>
          <a:p>
            <a:r>
              <a:rPr lang="en-US">
                <a:solidFill>
                  <a:schemeClr val="tx1"/>
                </a:solidFill>
              </a:rPr>
              <a:t>Equivalent of UNION ALL of specified groups</a:t>
            </a:r>
          </a:p>
          <a:p>
            <a:endParaRPr lang="en-US">
              <a:solidFill>
                <a:schemeClr val="tx1"/>
              </a:solidFill>
            </a:endParaRPr>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GROUP BY OPTIONS						</a:t>
            </a:r>
            <a:r>
              <a:rPr lang="en-US" sz="3672" spc="306">
                <a:solidFill>
                  <a:srgbClr val="FF0000"/>
                </a:solidFill>
              </a:rPr>
              <a:t>PRE</a:t>
            </a:r>
          </a:p>
        </p:txBody>
      </p:sp>
      <p:sp>
        <p:nvSpPr>
          <p:cNvPr id="3" name="Rectangle 2">
            <a:extLst>
              <a:ext uri="{FF2B5EF4-FFF2-40B4-BE49-F238E27FC236}">
                <a16:creationId xmlns:a16="http://schemas.microsoft.com/office/drawing/2014/main" id="{481A55A6-6E40-4D16-80BE-75B0A34BCC02}"/>
              </a:ext>
            </a:extLst>
          </p:cNvPr>
          <p:cNvSpPr/>
          <p:nvPr/>
        </p:nvSpPr>
        <p:spPr>
          <a:xfrm>
            <a:off x="5952586" y="1666199"/>
            <a:ext cx="6217356" cy="3551819"/>
          </a:xfrm>
          <a:prstGeom prst="rect">
            <a:avLst/>
          </a:prstGeom>
        </p:spPr>
        <p:txBody>
          <a:bodyPr>
            <a:spAutoFit/>
          </a:bodyPr>
          <a:lstStyle/>
          <a:p>
            <a:r>
              <a:rPr lang="en-US" sz="1836">
                <a:solidFill>
                  <a:srgbClr val="008000"/>
                </a:solidFill>
                <a:latin typeface="Consolas" panose="020B0609020204030204" pitchFamily="49" charset="0"/>
              </a:rPr>
              <a:t>-- GROUP BY ROLLUP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Region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ROLLUP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Region</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endParaRPr lang="en-US" sz="1836">
              <a:solidFill>
                <a:srgbClr val="000000"/>
              </a:solidFill>
              <a:latin typeface="Consolas" panose="020B0609020204030204" pitchFamily="49" charset="0"/>
            </a:endParaRPr>
          </a:p>
          <a:p>
            <a:r>
              <a:rPr lang="en-US" sz="1836">
                <a:solidFill>
                  <a:srgbClr val="008000"/>
                </a:solidFill>
                <a:latin typeface="Consolas" panose="020B0609020204030204" pitchFamily="49" charset="0"/>
              </a:rPr>
              <a:t>-- GROUP BY SETS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GROUPING</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SETS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endParaRPr lang="en-US" sz="4488"/>
          </a:p>
        </p:txBody>
      </p:sp>
    </p:spTree>
    <p:extLst>
      <p:ext uri="{BB962C8B-B14F-4D97-AF65-F5344CB8AC3E}">
        <p14:creationId xmlns:p14="http://schemas.microsoft.com/office/powerpoint/2010/main" val="11013624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AC"/>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8" y="2125661"/>
            <a:ext cx="6629399" cy="1905002"/>
          </a:xfrm>
          <a:prstGeom prst="rect">
            <a:avLst/>
          </a:prstGeom>
          <a:noFill/>
        </p:spPr>
        <p:txBody>
          <a:bodyPr wrap="square" anchor="t">
            <a:normAutofit fontScale="90000"/>
          </a:bodyPr>
          <a:lstStyle/>
          <a:p>
            <a:r>
              <a:rPr lang="fr-FR" sz="4000" dirty="0"/>
              <a:t>SQL DW </a:t>
            </a:r>
            <a:br>
              <a:rPr lang="fr-FR" sz="4000" dirty="0"/>
            </a:br>
            <a:r>
              <a:rPr lang="fr-FR" sz="4000" dirty="0"/>
              <a:t>Gen2: New </a:t>
            </a:r>
            <a:r>
              <a:rPr lang="fr-FR" sz="4000" dirty="0" err="1"/>
              <a:t>Features</a:t>
            </a:r>
            <a:r>
              <a:rPr lang="fr-FR" sz="4000" dirty="0"/>
              <a:t> &amp; </a:t>
            </a:r>
            <a:r>
              <a:rPr lang="en-US" sz="4000" dirty="0"/>
              <a:t>Enhancements</a:t>
            </a:r>
            <a:br>
              <a:rPr lang="en-US" sz="2300" dirty="0"/>
            </a:br>
            <a:endParaRPr lang="en-US" sz="23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pPr>
              <a:spcAft>
                <a:spcPts val="600"/>
              </a:spcAft>
            </a:pPr>
            <a:r>
              <a:rPr lang="en-US" sz="1836" dirty="0">
                <a:solidFill>
                  <a:srgbClr val="000000"/>
                </a:solidFill>
                <a:latin typeface="Times New Roman" panose="02020603050405020304" pitchFamily="18" charset="0"/>
              </a:rPr>
              <a:t> </a:t>
            </a:r>
            <a:endParaRPr lang="en-US" sz="1836"/>
          </a:p>
        </p:txBody>
      </p:sp>
    </p:spTree>
    <p:extLst>
      <p:ext uri="{BB962C8B-B14F-4D97-AF65-F5344CB8AC3E}">
        <p14:creationId xmlns:p14="http://schemas.microsoft.com/office/powerpoint/2010/main" val="9707746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4" y="1142880"/>
            <a:ext cx="4789913" cy="474602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r>
              <a:rPr lang="en-US" dirty="0">
                <a:solidFill>
                  <a:schemeClr val="tx2"/>
                </a:solidFill>
              </a:rPr>
              <a:t>Isolation level </a:t>
            </a: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483890" y="1486420"/>
            <a:ext cx="4947777" cy="67044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ALTER DATABASE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MyDatabase</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READ_COMMITTED_SNAPSHOT ON</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Mar’2019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Snapshot Isolation</a:t>
            </a:r>
          </a:p>
        </p:txBody>
      </p:sp>
    </p:spTree>
    <p:extLst>
      <p:ext uri="{BB962C8B-B14F-4D97-AF65-F5344CB8AC3E}">
        <p14:creationId xmlns:p14="http://schemas.microsoft.com/office/powerpoint/2010/main" val="28550196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defTabSz="932563">
              <a:defRPr/>
            </a:pPr>
            <a:r>
              <a:rPr lang="en-US" sz="3672" spc="306">
                <a:solidFill>
                  <a:srgbClr val="0078D7"/>
                </a:solidFill>
              </a:rPr>
              <a:t>Accelerated database recovery</a:t>
            </a:r>
          </a:p>
        </p:txBody>
      </p:sp>
      <p:sp>
        <p:nvSpPr>
          <p:cNvPr id="6" name="Text Placeholder 2">
            <a:extLst>
              <a:ext uri="{FF2B5EF4-FFF2-40B4-BE49-F238E27FC236}">
                <a16:creationId xmlns:a16="http://schemas.microsoft.com/office/drawing/2014/main" id="{E29F4598-928E-4C33-BDA2-F513CCD187C4}"/>
              </a:ext>
            </a:extLst>
          </p:cNvPr>
          <p:cNvSpPr txBox="1">
            <a:spLocks/>
          </p:cNvSpPr>
          <p:nvPr/>
        </p:nvSpPr>
        <p:spPr>
          <a:xfrm>
            <a:off x="275481" y="1523871"/>
            <a:ext cx="6059333" cy="477087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a:t>Overview</a:t>
            </a:r>
          </a:p>
          <a:p>
            <a:pPr lvl="1"/>
            <a:r>
              <a:rPr lang="en-US" sz="1836"/>
              <a:t>New SQL database engine feature</a:t>
            </a:r>
          </a:p>
          <a:p>
            <a:pPr lvl="1"/>
            <a:r>
              <a:rPr lang="en-US" sz="1836"/>
              <a:t>Redesigns the engine recovery process</a:t>
            </a:r>
          </a:p>
          <a:p>
            <a:pPr lvl="1"/>
            <a:r>
              <a:rPr lang="en-US" sz="1836"/>
              <a:t>Speeds up the 3 recovery phases</a:t>
            </a:r>
          </a:p>
          <a:p>
            <a:endParaRPr lang="en-US" sz="2448"/>
          </a:p>
          <a:p>
            <a:r>
              <a:rPr lang="en-US" sz="2448"/>
              <a:t>Benefits</a:t>
            </a:r>
          </a:p>
          <a:p>
            <a:pPr lvl="1"/>
            <a:r>
              <a:rPr lang="en-US" sz="1836"/>
              <a:t>Fast and consistent database recovery</a:t>
            </a:r>
          </a:p>
          <a:p>
            <a:pPr lvl="1"/>
            <a:r>
              <a:rPr lang="en-US" sz="1836"/>
              <a:t>Instantaneous transaction rollback</a:t>
            </a:r>
          </a:p>
          <a:p>
            <a:pPr lvl="1"/>
            <a:r>
              <a:rPr lang="en-US" sz="1836"/>
              <a:t>	Regardless of number or age of transactions</a:t>
            </a:r>
          </a:p>
          <a:p>
            <a:pPr lvl="1"/>
            <a:r>
              <a:rPr lang="en-US" sz="1836"/>
              <a:t>Fast pause and resume operations</a:t>
            </a:r>
          </a:p>
          <a:p>
            <a:pPr lvl="1"/>
            <a:endParaRPr lang="en-US" sz="1836"/>
          </a:p>
        </p:txBody>
      </p:sp>
      <p:pic>
        <p:nvPicPr>
          <p:cNvPr id="3" name="Picture 2" descr="A screenshot of a social media post&#10;&#10;Description automatically generated">
            <a:extLst>
              <a:ext uri="{FF2B5EF4-FFF2-40B4-BE49-F238E27FC236}">
                <a16:creationId xmlns:a16="http://schemas.microsoft.com/office/drawing/2014/main" id="{FE0BD350-EA4A-44D8-8EDC-1F9320748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5" y="1411821"/>
            <a:ext cx="4964166" cy="2588214"/>
          </a:xfrm>
          <a:prstGeom prst="rect">
            <a:avLst/>
          </a:prstGeom>
        </p:spPr>
      </p:pic>
      <p:pic>
        <p:nvPicPr>
          <p:cNvPr id="5" name="Picture 4" descr="A screenshot of a map&#10;&#10;Description automatically generated">
            <a:extLst>
              <a:ext uri="{FF2B5EF4-FFF2-40B4-BE49-F238E27FC236}">
                <a16:creationId xmlns:a16="http://schemas.microsoft.com/office/drawing/2014/main" id="{63DB1E7F-B50D-462D-9248-2B8F9762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811" y="4000034"/>
            <a:ext cx="4964169" cy="2857932"/>
          </a:xfrm>
          <a:prstGeom prst="rect">
            <a:avLst/>
          </a:prstGeom>
        </p:spPr>
      </p:pic>
    </p:spTree>
    <p:extLst>
      <p:ext uri="{BB962C8B-B14F-4D97-AF65-F5344CB8AC3E}">
        <p14:creationId xmlns:p14="http://schemas.microsoft.com/office/powerpoint/2010/main" val="26992889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Adaptive cache</a:t>
            </a:r>
          </a:p>
        </p:txBody>
      </p:sp>
    </p:spTree>
    <p:extLst>
      <p:ext uri="{BB962C8B-B14F-4D97-AF65-F5344CB8AC3E}">
        <p14:creationId xmlns:p14="http://schemas.microsoft.com/office/powerpoint/2010/main" val="35188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Gen2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Compute</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dirty="0">
                  <a:solidFill>
                    <a:srgbClr val="FFFFFF"/>
                  </a:solidFill>
                  <a:latin typeface="Segoe UI Semilight"/>
                </a:rPr>
                <a:t>Memory</a:t>
              </a:r>
              <a:endParaRPr lang="en-GB" sz="1399"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r>
              <a:rPr lang="en-US" sz="1399">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Control</a:t>
            </a:r>
            <a:endParaRPr lang="en-GB" sz="1199">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SSD TempDB</a:t>
              </a:r>
              <a:endParaRPr lang="en-GB" sz="1399">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2889441" y="2807"/>
            <a:ext cx="8747301" cy="811895"/>
          </a:xfrm>
        </p:spPr>
        <p:txBody>
          <a:bodyPr/>
          <a:lstStyle/>
          <a:p>
            <a:r>
              <a:rPr lang="en-US"/>
              <a:t>Automated Tiering Of Storage Layers</a:t>
            </a:r>
            <a:endParaRPr lang="en-GB"/>
          </a:p>
        </p:txBody>
      </p:sp>
      <p:graphicFrame>
        <p:nvGraphicFramePr>
          <p:cNvPr id="7" name="Diagram 6">
            <a:extLst>
              <a:ext uri="{FF2B5EF4-FFF2-40B4-BE49-F238E27FC236}">
                <a16:creationId xmlns:a16="http://schemas.microsoft.com/office/drawing/2014/main" id="{B3079697-8C25-487F-9881-BA582E04CCF5}"/>
              </a:ext>
            </a:extLst>
          </p:cNvPr>
          <p:cNvGraphicFramePr/>
          <p:nvPr>
            <p:extLst>
              <p:ext uri="{D42A27DB-BD31-4B8C-83A1-F6EECF244321}">
                <p14:modId xmlns:p14="http://schemas.microsoft.com/office/powerpoint/2010/main" val="2412112388"/>
              </p:ext>
            </p:extLst>
          </p:nvPr>
        </p:nvGraphicFramePr>
        <p:xfrm>
          <a:off x="2073335" y="1213175"/>
          <a:ext cx="8289807" cy="5047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51672" y="204966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51672" y="3497264"/>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51671" y="494485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33934" y="1965236"/>
            <a:ext cx="1440085" cy="627822"/>
          </a:xfrm>
          <a:prstGeom prst="rect">
            <a:avLst/>
          </a:prstGeom>
          <a:noFill/>
        </p:spPr>
        <p:txBody>
          <a:bodyPr wrap="none" lIns="182854" tIns="146283" rIns="182854" bIns="146283" rtlCol="0">
            <a:spAutoFit/>
          </a:bodyPr>
          <a:lstStyle/>
          <a:p>
            <a:pPr defTabSz="932634">
              <a:lnSpc>
                <a:spcPct val="90000"/>
              </a:lnSpc>
              <a:spcAft>
                <a:spcPts val="600"/>
              </a:spcAft>
            </a:pPr>
            <a:r>
              <a:rPr lang="en-US" sz="2400"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33935" y="3339876"/>
            <a:ext cx="1404181" cy="803817"/>
          </a:xfrm>
          <a:prstGeom prst="rect">
            <a:avLst/>
          </a:prstGeom>
          <a:noFill/>
        </p:spPr>
        <p:txBody>
          <a:bodyPr wrap="none" lIns="182854" tIns="146283" rIns="182854" bIns="146283" rtlCol="0">
            <a:spAutoFit/>
          </a:bodyPr>
          <a:lstStyle/>
          <a:p>
            <a:pPr defTabSz="932634">
              <a:lnSpc>
                <a:spcPct val="90000"/>
              </a:lnSpc>
              <a:spcAft>
                <a:spcPts val="600"/>
              </a:spcAft>
            </a:pPr>
            <a:r>
              <a:rPr lang="en-US" sz="3599">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16199" y="4474579"/>
            <a:ext cx="228536" cy="1786032"/>
          </a:xfrm>
          <a:prstGeom prst="rect">
            <a:avLst/>
          </a:prstGeom>
          <a:noFill/>
        </p:spPr>
        <p:txBody>
          <a:bodyPr wrap="square" lIns="182829" tIns="146263" rIns="182829" bIns="146263" rtlCol="0">
            <a:spAutoFit/>
          </a:bodyPr>
          <a:lstStyle/>
          <a:p>
            <a:pPr defTabSz="932527">
              <a:lnSpc>
                <a:spcPct val="90000"/>
              </a:lnSpc>
              <a:spcAft>
                <a:spcPts val="600"/>
              </a:spcAft>
            </a:pPr>
            <a:r>
              <a:rPr lang="en-GB" sz="7197">
                <a:solidFill>
                  <a:srgbClr val="353535"/>
                </a:solidFill>
                <a:latin typeface="Segoe UI Semilight"/>
              </a:rPr>
              <a:t>∞</a:t>
            </a:r>
          </a:p>
          <a:p>
            <a:pPr defTabSz="932527">
              <a:lnSpc>
                <a:spcPct val="90000"/>
              </a:lnSpc>
              <a:spcAft>
                <a:spcPts val="600"/>
              </a:spcAft>
            </a:pPr>
            <a:endParaRPr lang="en-GB" sz="2800"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715361" y="3397778"/>
            <a:ext cx="1090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50974" y="1964060"/>
            <a:ext cx="108046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612783" y="4829154"/>
            <a:ext cx="1296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100 </a:t>
            </a:r>
            <a:r>
              <a:rPr lang="en-US" sz="2400" err="1">
                <a:gradFill>
                  <a:gsLst>
                    <a:gs pos="2917">
                      <a:srgbClr val="353535"/>
                    </a:gs>
                    <a:gs pos="30000">
                      <a:srgbClr val="353535"/>
                    </a:gs>
                  </a:gsLst>
                  <a:lin ang="5400000" scaled="0"/>
                </a:gradFill>
                <a:latin typeface="Segoe UI Semilight"/>
              </a:rPr>
              <a:t>ms</a:t>
            </a:r>
            <a:endParaRPr lang="en-US" sz="2400">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8494" y="932646"/>
            <a:ext cx="1512870"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Node</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803258" y="976643"/>
            <a:ext cx="1270118"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Access</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90408" y="1451176"/>
            <a:ext cx="0" cy="457135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77532" y="525884"/>
            <a:ext cx="0" cy="274281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10014204" y="1779805"/>
            <a:ext cx="134259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10011948" y="3225450"/>
            <a:ext cx="164276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10001451" y="4999737"/>
            <a:ext cx="1465211"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Performance Accelerator</a:t>
            </a:r>
          </a:p>
        </p:txBody>
      </p:sp>
    </p:spTree>
    <p:extLst>
      <p:ext uri="{BB962C8B-B14F-4D97-AF65-F5344CB8AC3E}">
        <p14:creationId xmlns:p14="http://schemas.microsoft.com/office/powerpoint/2010/main" val="15631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fe895d80-bdac-4b0c-a194-bda78264fc7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d431518-3490-47ae-ad22-2a9630ba0f7c"/>
    <ds:schemaRef ds:uri="http://www.w3.org/XML/1998/namespace"/>
  </ds:schemaRefs>
</ds:datastoreItem>
</file>

<file path=customXml/itemProps3.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6280</Words>
  <Application>Microsoft Office PowerPoint</Application>
  <PresentationFormat>Custom</PresentationFormat>
  <Paragraphs>1318</Paragraphs>
  <Slides>50</Slides>
  <Notes>45</Notes>
  <HiddenSlides>5</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50</vt:i4>
      </vt:variant>
    </vt:vector>
  </HeadingPairs>
  <TitlesOfParts>
    <vt:vector size="68"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vt:lpstr>
      <vt:lpstr>Agenda - TBD</vt:lpstr>
      <vt:lpstr>Important Info</vt:lpstr>
      <vt:lpstr>SQL DW  Gen2: New Features &amp; Enhancements </vt:lpstr>
      <vt:lpstr>Adaptive cache</vt:lpstr>
      <vt:lpstr>Gen2 Architecture bottomless storage</vt:lpstr>
      <vt:lpstr>Automated Tiering Of Storage Layers</vt:lpstr>
      <vt:lpstr>Gen2 Performance Accelerator</vt:lpstr>
      <vt:lpstr>Distributed Data Movement</vt:lpstr>
      <vt:lpstr>Gen1 – Data Movement Service</vt:lpstr>
      <vt:lpstr>Gen2 – instant data movement</vt:lpstr>
      <vt:lpstr>Gen2 Resource Classes</vt:lpstr>
      <vt:lpstr>Gen2 – Simpler resource model</vt:lpstr>
      <vt:lpstr>Gen2 – Simpler model</vt:lpstr>
      <vt:lpstr>What’s new since Gen2</vt:lpstr>
      <vt:lpstr>Workload Management</vt:lpstr>
      <vt:lpstr>PowerPoint Presentation</vt:lpstr>
      <vt:lpstr>PowerPoint Presentation</vt:lpstr>
      <vt:lpstr>PowerPoint Presentation</vt:lpstr>
      <vt:lpstr>PowerPoint Presentation</vt:lpstr>
      <vt:lpstr>Performance Details Resources</vt:lpstr>
      <vt:lpstr>Security Enhancements</vt:lpstr>
      <vt:lpstr>Row-level security (RLS)</vt:lpstr>
      <vt:lpstr>RLS - Create a security policy</vt:lpstr>
      <vt:lpstr>RLS in three steps</vt:lpstr>
      <vt:lpstr>COLUMN-level security (CLS)</vt:lpstr>
      <vt:lpstr>CLS in three steps</vt:lpstr>
      <vt:lpstr>SQL Data discovery &amp; classification PRE</vt:lpstr>
      <vt:lpstr>PowerPoint Presentation</vt:lpstr>
      <vt:lpstr>PowerPoint Presentation</vt:lpstr>
      <vt:lpstr>PowerPoint Presentation</vt:lpstr>
      <vt:lpstr>PowerPoint Presentation</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Snapshot isolation        </vt:lpstr>
      <vt:lpstr>JSON data support – insert JSON data</vt:lpstr>
      <vt:lpstr>JSON data support – read JSON data</vt:lpstr>
      <vt:lpstr>JSON data support – modify and operate on JSON data</vt:lpstr>
      <vt:lpstr>PowerPoint Presentation</vt:lpstr>
      <vt:lpstr>Windowing functions</vt:lpstr>
      <vt:lpstr>Approximate execution</vt:lpstr>
      <vt:lpstr>Group by options        </vt:lpstr>
      <vt:lpstr>PowerPoint Presentation</vt:lpstr>
      <vt:lpstr>Since Gen2 GA</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2019-09-08T15:19:40Z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